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66" r:id="rId2"/>
    <p:sldId id="267" r:id="rId3"/>
    <p:sldId id="270" r:id="rId4"/>
    <p:sldId id="269" r:id="rId5"/>
    <p:sldId id="268" r:id="rId6"/>
    <p:sldId id="264" r:id="rId7"/>
    <p:sldId id="271" r:id="rId8"/>
    <p:sldId id="273" r:id="rId9"/>
    <p:sldId id="278" r:id="rId10"/>
    <p:sldId id="274" r:id="rId11"/>
    <p:sldId id="275" r:id="rId12"/>
    <p:sldId id="276" r:id="rId13"/>
    <p:sldId id="277" r:id="rId14"/>
    <p:sldId id="256" r:id="rId15"/>
    <p:sldId id="280" r:id="rId16"/>
    <p:sldId id="261" r:id="rId17"/>
    <p:sldId id="262" r:id="rId18"/>
    <p:sldId id="258" r:id="rId19"/>
    <p:sldId id="281" r:id="rId20"/>
    <p:sldId id="259"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p:scale>
          <a:sx n="64" d="100"/>
          <a:sy n="64" d="100"/>
        </p:scale>
        <p:origin x="-77" y="-4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3.png"/><Relationship Id="rId6" Type="http://schemas.openxmlformats.org/officeDocument/2006/relationships/image" Target="../media/image9.sv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7.pn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9.svg"/><Relationship Id="rId1" Type="http://schemas.openxmlformats.org/officeDocument/2006/relationships/image" Target="../media/image11.png"/><Relationship Id="rId6" Type="http://schemas.openxmlformats.org/officeDocument/2006/relationships/image" Target="../media/image23.svg"/><Relationship Id="rId5" Type="http://schemas.openxmlformats.org/officeDocument/2006/relationships/image" Target="../media/image13.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5.svg"/><Relationship Id="rId1" Type="http://schemas.openxmlformats.org/officeDocument/2006/relationships/image" Target="../media/image23.png"/><Relationship Id="rId6" Type="http://schemas.openxmlformats.org/officeDocument/2006/relationships/image" Target="../media/image39.svg"/><Relationship Id="rId5" Type="http://schemas.openxmlformats.org/officeDocument/2006/relationships/image" Target="../media/image25.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9.svg"/><Relationship Id="rId1" Type="http://schemas.openxmlformats.org/officeDocument/2006/relationships/image" Target="../media/image11.png"/><Relationship Id="rId6" Type="http://schemas.openxmlformats.org/officeDocument/2006/relationships/image" Target="../media/image23.svg"/><Relationship Id="rId5" Type="http://schemas.openxmlformats.org/officeDocument/2006/relationships/image" Target="../media/image13.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5.svg"/><Relationship Id="rId1" Type="http://schemas.openxmlformats.org/officeDocument/2006/relationships/image" Target="../media/image23.png"/><Relationship Id="rId6" Type="http://schemas.openxmlformats.org/officeDocument/2006/relationships/image" Target="../media/image39.svg"/><Relationship Id="rId5" Type="http://schemas.openxmlformats.org/officeDocument/2006/relationships/image" Target="../media/image25.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68E99-FD11-4DCB-9FFB-29CBE3BF734D}"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F845BBD7-412D-4836-B459-B337775644C2}">
      <dgm:prSet/>
      <dgm:spPr/>
      <dgm:t>
        <a:bodyPr/>
        <a:lstStyle/>
        <a:p>
          <a:r>
            <a:rPr lang="en-GB"/>
            <a:t>Approximately 1500 - 2000 organisations </a:t>
          </a:r>
          <a:endParaRPr lang="en-US"/>
        </a:p>
      </dgm:t>
    </dgm:pt>
    <dgm:pt modelId="{9026C7F8-6728-44BF-9E53-0985709F6C3D}" type="parTrans" cxnId="{1E1CE4D5-CB43-408E-AB86-C0320AE014BA}">
      <dgm:prSet/>
      <dgm:spPr/>
      <dgm:t>
        <a:bodyPr/>
        <a:lstStyle/>
        <a:p>
          <a:endParaRPr lang="en-US"/>
        </a:p>
      </dgm:t>
    </dgm:pt>
    <dgm:pt modelId="{823CC353-D159-45B2-95BF-2CDCC6E97630}" type="sibTrans" cxnId="{1E1CE4D5-CB43-408E-AB86-C0320AE014BA}">
      <dgm:prSet/>
      <dgm:spPr/>
      <dgm:t>
        <a:bodyPr/>
        <a:lstStyle/>
        <a:p>
          <a:endParaRPr lang="en-US"/>
        </a:p>
      </dgm:t>
    </dgm:pt>
    <dgm:pt modelId="{28AB6FCD-CD68-4C0E-BFB7-CF8BC0740574}">
      <dgm:prSet/>
      <dgm:spPr/>
      <dgm:t>
        <a:bodyPr/>
        <a:lstStyle/>
        <a:p>
          <a:r>
            <a:rPr lang="en-US"/>
            <a:t>From just 19 known external  funders the VCSE  brought in over </a:t>
          </a:r>
          <a:r>
            <a:rPr lang="en-US" b="1"/>
            <a:t>£31m of additional cash resources</a:t>
          </a:r>
          <a:r>
            <a:rPr lang="en-US"/>
            <a:t> to Hackney between January 2015 and December 2016</a:t>
          </a:r>
        </a:p>
      </dgm:t>
    </dgm:pt>
    <dgm:pt modelId="{2AC89805-51B3-46D3-8073-FC2604A5A089}" type="parTrans" cxnId="{85E879E6-1027-490A-BB7B-D71622932659}">
      <dgm:prSet/>
      <dgm:spPr/>
      <dgm:t>
        <a:bodyPr/>
        <a:lstStyle/>
        <a:p>
          <a:endParaRPr lang="en-US"/>
        </a:p>
      </dgm:t>
    </dgm:pt>
    <dgm:pt modelId="{FCC8430E-8E8A-4F2F-8EF7-0E25772127DD}" type="sibTrans" cxnId="{85E879E6-1027-490A-BB7B-D71622932659}">
      <dgm:prSet/>
      <dgm:spPr/>
      <dgm:t>
        <a:bodyPr/>
        <a:lstStyle/>
        <a:p>
          <a:endParaRPr lang="en-US"/>
        </a:p>
      </dgm:t>
    </dgm:pt>
    <dgm:pt modelId="{E713FBDC-58F6-4DBE-914F-F1B78EB8B339}">
      <dgm:prSet/>
      <dgm:spPr/>
      <dgm:t>
        <a:bodyPr/>
        <a:lstStyle/>
        <a:p>
          <a:r>
            <a:rPr lang="en-US"/>
            <a:t>In 2016-17, the </a:t>
          </a:r>
          <a:r>
            <a:rPr lang="en-US" b="1"/>
            <a:t>Local Authority </a:t>
          </a:r>
          <a:r>
            <a:rPr lang="en-US"/>
            <a:t>investment was approximately </a:t>
          </a:r>
          <a:r>
            <a:rPr lang="en-US" b="1"/>
            <a:t>£23m </a:t>
          </a:r>
          <a:r>
            <a:rPr lang="en-US"/>
            <a:t>- of which £18.9m was for services commissioned by the Council</a:t>
          </a:r>
        </a:p>
      </dgm:t>
    </dgm:pt>
    <dgm:pt modelId="{8045AA0A-7A7E-4152-992F-555AFDC19BB5}" type="parTrans" cxnId="{260D3B90-CF70-4E31-82EB-81995EAF03C7}">
      <dgm:prSet/>
      <dgm:spPr/>
      <dgm:t>
        <a:bodyPr/>
        <a:lstStyle/>
        <a:p>
          <a:endParaRPr lang="en-US"/>
        </a:p>
      </dgm:t>
    </dgm:pt>
    <dgm:pt modelId="{7FB6A9DE-C8F3-46C0-BA5D-ACBFC4315300}" type="sibTrans" cxnId="{260D3B90-CF70-4E31-82EB-81995EAF03C7}">
      <dgm:prSet/>
      <dgm:spPr/>
      <dgm:t>
        <a:bodyPr/>
        <a:lstStyle/>
        <a:p>
          <a:endParaRPr lang="en-US"/>
        </a:p>
      </dgm:t>
    </dgm:pt>
    <dgm:pt modelId="{8D36F8B6-B053-447B-8D9F-96B0BBB1AC7D}">
      <dgm:prSet/>
      <dgm:spPr/>
      <dgm:t>
        <a:bodyPr/>
        <a:lstStyle/>
        <a:p>
          <a:r>
            <a:rPr lang="en-GB"/>
            <a:t>Local VCSE is made up of </a:t>
          </a:r>
          <a:r>
            <a:rPr lang="en-GB" b="1"/>
            <a:t>commissioned </a:t>
          </a:r>
          <a:r>
            <a:rPr lang="en-GB"/>
            <a:t>and </a:t>
          </a:r>
          <a:r>
            <a:rPr lang="en-GB" b="1"/>
            <a:t>non commisioned </a:t>
          </a:r>
          <a:r>
            <a:rPr lang="en-GB"/>
            <a:t>organisations  - majority of organisations are non commissioned </a:t>
          </a:r>
          <a:endParaRPr lang="en-US"/>
        </a:p>
      </dgm:t>
    </dgm:pt>
    <dgm:pt modelId="{A2A71D29-98EF-45A9-8539-304D53B8295E}" type="parTrans" cxnId="{27769863-CFCB-41A9-9754-E7F04F80EE72}">
      <dgm:prSet/>
      <dgm:spPr/>
      <dgm:t>
        <a:bodyPr/>
        <a:lstStyle/>
        <a:p>
          <a:endParaRPr lang="en-US"/>
        </a:p>
      </dgm:t>
    </dgm:pt>
    <dgm:pt modelId="{76662931-84E1-4E50-91AF-6B00FE5516AD}" type="sibTrans" cxnId="{27769863-CFCB-41A9-9754-E7F04F80EE72}">
      <dgm:prSet/>
      <dgm:spPr/>
      <dgm:t>
        <a:bodyPr/>
        <a:lstStyle/>
        <a:p>
          <a:endParaRPr lang="en-US"/>
        </a:p>
      </dgm:t>
    </dgm:pt>
    <dgm:pt modelId="{4FFAB47F-942E-4BC1-948D-6DD2EAA55BAF}">
      <dgm:prSet/>
      <dgm:spPr/>
      <dgm:t>
        <a:bodyPr/>
        <a:lstStyle/>
        <a:p>
          <a:r>
            <a:rPr lang="en-GB"/>
            <a:t>61% of Hackney CVS members have 5 or less staff,  with many having no staff.</a:t>
          </a:r>
          <a:endParaRPr lang="en-US"/>
        </a:p>
      </dgm:t>
    </dgm:pt>
    <dgm:pt modelId="{4C08177A-FC6F-43B8-B297-77F26D025AD9}" type="parTrans" cxnId="{0B3222F9-6FA2-4075-919D-36AC1DF6F3D4}">
      <dgm:prSet/>
      <dgm:spPr/>
      <dgm:t>
        <a:bodyPr/>
        <a:lstStyle/>
        <a:p>
          <a:endParaRPr lang="en-US"/>
        </a:p>
      </dgm:t>
    </dgm:pt>
    <dgm:pt modelId="{A858B27E-5209-416A-AE1D-D8CF526C9F92}" type="sibTrans" cxnId="{0B3222F9-6FA2-4075-919D-36AC1DF6F3D4}">
      <dgm:prSet/>
      <dgm:spPr/>
      <dgm:t>
        <a:bodyPr/>
        <a:lstStyle/>
        <a:p>
          <a:endParaRPr lang="en-US"/>
        </a:p>
      </dgm:t>
    </dgm:pt>
    <dgm:pt modelId="{934DDA12-4991-48AE-973E-7D8465E4CFD2}" type="pres">
      <dgm:prSet presAssocID="{E0F68E99-FD11-4DCB-9FFB-29CBE3BF734D}" presName="root" presStyleCnt="0">
        <dgm:presLayoutVars>
          <dgm:dir/>
          <dgm:resizeHandles val="exact"/>
        </dgm:presLayoutVars>
      </dgm:prSet>
      <dgm:spPr/>
      <dgm:t>
        <a:bodyPr/>
        <a:lstStyle/>
        <a:p>
          <a:endParaRPr lang="en-GB"/>
        </a:p>
      </dgm:t>
    </dgm:pt>
    <dgm:pt modelId="{E86D78DC-A720-4A4C-B727-00780A981B67}" type="pres">
      <dgm:prSet presAssocID="{F845BBD7-412D-4836-B459-B337775644C2}" presName="compNode" presStyleCnt="0"/>
      <dgm:spPr/>
    </dgm:pt>
    <dgm:pt modelId="{E9A86C0B-550F-4B7C-BDC8-C52F8BDB1556}" type="pres">
      <dgm:prSet presAssocID="{F845BBD7-412D-4836-B459-B337775644C2}" presName="bgRect" presStyleLbl="bgShp" presStyleIdx="0" presStyleCnt="5"/>
      <dgm:spPr/>
    </dgm:pt>
    <dgm:pt modelId="{24818B21-49D6-404D-BF7A-2648CA556E38}" type="pres">
      <dgm:prSet presAssocID="{F845BBD7-412D-4836-B459-B337775644C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B6D774F6-8860-4CE2-B1B3-8F1FE6D6B135}" type="pres">
      <dgm:prSet presAssocID="{F845BBD7-412D-4836-B459-B337775644C2}" presName="spaceRect" presStyleCnt="0"/>
      <dgm:spPr/>
    </dgm:pt>
    <dgm:pt modelId="{74C46DE6-C388-4BA6-A3FF-B141B06B1FF5}" type="pres">
      <dgm:prSet presAssocID="{F845BBD7-412D-4836-B459-B337775644C2}" presName="parTx" presStyleLbl="revTx" presStyleIdx="0" presStyleCnt="5">
        <dgm:presLayoutVars>
          <dgm:chMax val="0"/>
          <dgm:chPref val="0"/>
        </dgm:presLayoutVars>
      </dgm:prSet>
      <dgm:spPr/>
      <dgm:t>
        <a:bodyPr/>
        <a:lstStyle/>
        <a:p>
          <a:endParaRPr lang="en-GB"/>
        </a:p>
      </dgm:t>
    </dgm:pt>
    <dgm:pt modelId="{9FA724FE-971A-4AC5-A5F7-757DE7347F4E}" type="pres">
      <dgm:prSet presAssocID="{823CC353-D159-45B2-95BF-2CDCC6E97630}" presName="sibTrans" presStyleCnt="0"/>
      <dgm:spPr/>
    </dgm:pt>
    <dgm:pt modelId="{3F868231-351C-4D58-ABC1-92C28963D770}" type="pres">
      <dgm:prSet presAssocID="{28AB6FCD-CD68-4C0E-BFB7-CF8BC0740574}" presName="compNode" presStyleCnt="0"/>
      <dgm:spPr/>
    </dgm:pt>
    <dgm:pt modelId="{52D36D8E-9570-4557-B044-ED9151317606}" type="pres">
      <dgm:prSet presAssocID="{28AB6FCD-CD68-4C0E-BFB7-CF8BC0740574}" presName="bgRect" presStyleLbl="bgShp" presStyleIdx="1" presStyleCnt="5"/>
      <dgm:spPr/>
    </dgm:pt>
    <dgm:pt modelId="{FFBCAB0F-A427-4495-A302-9544A071F822}" type="pres">
      <dgm:prSet presAssocID="{28AB6FCD-CD68-4C0E-BFB7-CF8BC074057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ney"/>
        </a:ext>
      </dgm:extLst>
    </dgm:pt>
    <dgm:pt modelId="{57BD6E77-64C8-4C0B-AFDB-3080DBBAA331}" type="pres">
      <dgm:prSet presAssocID="{28AB6FCD-CD68-4C0E-BFB7-CF8BC0740574}" presName="spaceRect" presStyleCnt="0"/>
      <dgm:spPr/>
    </dgm:pt>
    <dgm:pt modelId="{729E5E60-3B2E-48A2-9404-22CA150334AC}" type="pres">
      <dgm:prSet presAssocID="{28AB6FCD-CD68-4C0E-BFB7-CF8BC0740574}" presName="parTx" presStyleLbl="revTx" presStyleIdx="1" presStyleCnt="5">
        <dgm:presLayoutVars>
          <dgm:chMax val="0"/>
          <dgm:chPref val="0"/>
        </dgm:presLayoutVars>
      </dgm:prSet>
      <dgm:spPr/>
      <dgm:t>
        <a:bodyPr/>
        <a:lstStyle/>
        <a:p>
          <a:endParaRPr lang="en-GB"/>
        </a:p>
      </dgm:t>
    </dgm:pt>
    <dgm:pt modelId="{D1F4800D-5D09-43B3-B781-3DB527AF77F1}" type="pres">
      <dgm:prSet presAssocID="{FCC8430E-8E8A-4F2F-8EF7-0E25772127DD}" presName="sibTrans" presStyleCnt="0"/>
      <dgm:spPr/>
    </dgm:pt>
    <dgm:pt modelId="{EE842FD0-68AB-4973-8EC4-52822B5E6A21}" type="pres">
      <dgm:prSet presAssocID="{E713FBDC-58F6-4DBE-914F-F1B78EB8B339}" presName="compNode" presStyleCnt="0"/>
      <dgm:spPr/>
    </dgm:pt>
    <dgm:pt modelId="{20824889-B15A-458C-A93C-5008FBE34AC2}" type="pres">
      <dgm:prSet presAssocID="{E713FBDC-58F6-4DBE-914F-F1B78EB8B339}" presName="bgRect" presStyleLbl="bgShp" presStyleIdx="2" presStyleCnt="5"/>
      <dgm:spPr/>
    </dgm:pt>
    <dgm:pt modelId="{BCE80572-2B9C-4797-9FAA-EFB6B9D1FCEF}" type="pres">
      <dgm:prSet presAssocID="{E713FBDC-58F6-4DBE-914F-F1B78EB8B33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mark"/>
        </a:ext>
      </dgm:extLst>
    </dgm:pt>
    <dgm:pt modelId="{C518D1E5-E711-462B-85B7-1ED1A6B5A7BC}" type="pres">
      <dgm:prSet presAssocID="{E713FBDC-58F6-4DBE-914F-F1B78EB8B339}" presName="spaceRect" presStyleCnt="0"/>
      <dgm:spPr/>
    </dgm:pt>
    <dgm:pt modelId="{F5DF86A2-D68A-443F-9500-1FC789D742E7}" type="pres">
      <dgm:prSet presAssocID="{E713FBDC-58F6-4DBE-914F-F1B78EB8B339}" presName="parTx" presStyleLbl="revTx" presStyleIdx="2" presStyleCnt="5">
        <dgm:presLayoutVars>
          <dgm:chMax val="0"/>
          <dgm:chPref val="0"/>
        </dgm:presLayoutVars>
      </dgm:prSet>
      <dgm:spPr/>
      <dgm:t>
        <a:bodyPr/>
        <a:lstStyle/>
        <a:p>
          <a:endParaRPr lang="en-GB"/>
        </a:p>
      </dgm:t>
    </dgm:pt>
    <dgm:pt modelId="{E0F9783B-66E4-41D7-B8F9-6E0B767BCDA3}" type="pres">
      <dgm:prSet presAssocID="{7FB6A9DE-C8F3-46C0-BA5D-ACBFC4315300}" presName="sibTrans" presStyleCnt="0"/>
      <dgm:spPr/>
    </dgm:pt>
    <dgm:pt modelId="{9E40B6AF-B1E3-42BF-ACB2-AAC742D5A080}" type="pres">
      <dgm:prSet presAssocID="{8D36F8B6-B053-447B-8D9F-96B0BBB1AC7D}" presName="compNode" presStyleCnt="0"/>
      <dgm:spPr/>
    </dgm:pt>
    <dgm:pt modelId="{B80FAA30-258B-4D7F-8CFA-C1F8AE8DBD71}" type="pres">
      <dgm:prSet presAssocID="{8D36F8B6-B053-447B-8D9F-96B0BBB1AC7D}" presName="bgRect" presStyleLbl="bgShp" presStyleIdx="3" presStyleCnt="5"/>
      <dgm:spPr/>
    </dgm:pt>
    <dgm:pt modelId="{A7A4CB7E-1CBE-4DED-94AF-5B10F8238394}" type="pres">
      <dgm:prSet presAssocID="{8D36F8B6-B053-447B-8D9F-96B0BBB1AC7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andshake"/>
        </a:ext>
      </dgm:extLst>
    </dgm:pt>
    <dgm:pt modelId="{29D52D19-515A-413C-A298-0550EE091B1C}" type="pres">
      <dgm:prSet presAssocID="{8D36F8B6-B053-447B-8D9F-96B0BBB1AC7D}" presName="spaceRect" presStyleCnt="0"/>
      <dgm:spPr/>
    </dgm:pt>
    <dgm:pt modelId="{1CD346A1-46FD-442E-AC5B-08B5C4F79152}" type="pres">
      <dgm:prSet presAssocID="{8D36F8B6-B053-447B-8D9F-96B0BBB1AC7D}" presName="parTx" presStyleLbl="revTx" presStyleIdx="3" presStyleCnt="5">
        <dgm:presLayoutVars>
          <dgm:chMax val="0"/>
          <dgm:chPref val="0"/>
        </dgm:presLayoutVars>
      </dgm:prSet>
      <dgm:spPr/>
      <dgm:t>
        <a:bodyPr/>
        <a:lstStyle/>
        <a:p>
          <a:endParaRPr lang="en-GB"/>
        </a:p>
      </dgm:t>
    </dgm:pt>
    <dgm:pt modelId="{0DED4E04-94DC-4CC0-A017-39AE9C74A8BF}" type="pres">
      <dgm:prSet presAssocID="{76662931-84E1-4E50-91AF-6B00FE5516AD}" presName="sibTrans" presStyleCnt="0"/>
      <dgm:spPr/>
    </dgm:pt>
    <dgm:pt modelId="{0B971F14-7006-4DA6-A553-92BD17E41395}" type="pres">
      <dgm:prSet presAssocID="{4FFAB47F-942E-4BC1-948D-6DD2EAA55BAF}" presName="compNode" presStyleCnt="0"/>
      <dgm:spPr/>
    </dgm:pt>
    <dgm:pt modelId="{E5018134-557F-482D-B3F1-BD4C37F2D3FA}" type="pres">
      <dgm:prSet presAssocID="{4FFAB47F-942E-4BC1-948D-6DD2EAA55BAF}" presName="bgRect" presStyleLbl="bgShp" presStyleIdx="4" presStyleCnt="5"/>
      <dgm:spPr/>
    </dgm:pt>
    <dgm:pt modelId="{260512F4-8BF8-4B74-9150-B3A24DB224D8}" type="pres">
      <dgm:prSet presAssocID="{4FFAB47F-942E-4BC1-948D-6DD2EAA55B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Group"/>
        </a:ext>
      </dgm:extLst>
    </dgm:pt>
    <dgm:pt modelId="{2EDBB39F-C7E5-4101-8E65-6C5586E33047}" type="pres">
      <dgm:prSet presAssocID="{4FFAB47F-942E-4BC1-948D-6DD2EAA55BAF}" presName="spaceRect" presStyleCnt="0"/>
      <dgm:spPr/>
    </dgm:pt>
    <dgm:pt modelId="{A5CFC338-CBCF-4581-A86D-47BC383BDE73}" type="pres">
      <dgm:prSet presAssocID="{4FFAB47F-942E-4BC1-948D-6DD2EAA55BAF}" presName="parTx" presStyleLbl="revTx" presStyleIdx="4" presStyleCnt="5">
        <dgm:presLayoutVars>
          <dgm:chMax val="0"/>
          <dgm:chPref val="0"/>
        </dgm:presLayoutVars>
      </dgm:prSet>
      <dgm:spPr/>
      <dgm:t>
        <a:bodyPr/>
        <a:lstStyle/>
        <a:p>
          <a:endParaRPr lang="en-GB"/>
        </a:p>
      </dgm:t>
    </dgm:pt>
  </dgm:ptLst>
  <dgm:cxnLst>
    <dgm:cxn modelId="{384735E3-6574-4319-A48C-D4D71B61E8D4}" type="presOf" srcId="{E713FBDC-58F6-4DBE-914F-F1B78EB8B339}" destId="{F5DF86A2-D68A-443F-9500-1FC789D742E7}" srcOrd="0" destOrd="0" presId="urn:microsoft.com/office/officeart/2018/2/layout/IconVerticalSolidList"/>
    <dgm:cxn modelId="{0B3222F9-6FA2-4075-919D-36AC1DF6F3D4}" srcId="{E0F68E99-FD11-4DCB-9FFB-29CBE3BF734D}" destId="{4FFAB47F-942E-4BC1-948D-6DD2EAA55BAF}" srcOrd="4" destOrd="0" parTransId="{4C08177A-FC6F-43B8-B297-77F26D025AD9}" sibTransId="{A858B27E-5209-416A-AE1D-D8CF526C9F92}"/>
    <dgm:cxn modelId="{DDE6D2C8-70BF-4FE6-9490-FBB0376B5F49}" type="presOf" srcId="{F845BBD7-412D-4836-B459-B337775644C2}" destId="{74C46DE6-C388-4BA6-A3FF-B141B06B1FF5}" srcOrd="0" destOrd="0" presId="urn:microsoft.com/office/officeart/2018/2/layout/IconVerticalSolidList"/>
    <dgm:cxn modelId="{27769863-CFCB-41A9-9754-E7F04F80EE72}" srcId="{E0F68E99-FD11-4DCB-9FFB-29CBE3BF734D}" destId="{8D36F8B6-B053-447B-8D9F-96B0BBB1AC7D}" srcOrd="3" destOrd="0" parTransId="{A2A71D29-98EF-45A9-8539-304D53B8295E}" sibTransId="{76662931-84E1-4E50-91AF-6B00FE5516AD}"/>
    <dgm:cxn modelId="{260D3B90-CF70-4E31-82EB-81995EAF03C7}" srcId="{E0F68E99-FD11-4DCB-9FFB-29CBE3BF734D}" destId="{E713FBDC-58F6-4DBE-914F-F1B78EB8B339}" srcOrd="2" destOrd="0" parTransId="{8045AA0A-7A7E-4152-992F-555AFDC19BB5}" sibTransId="{7FB6A9DE-C8F3-46C0-BA5D-ACBFC4315300}"/>
    <dgm:cxn modelId="{7D43FCCC-5D73-4152-BA88-B026115D48E3}" type="presOf" srcId="{4FFAB47F-942E-4BC1-948D-6DD2EAA55BAF}" destId="{A5CFC338-CBCF-4581-A86D-47BC383BDE73}" srcOrd="0" destOrd="0" presId="urn:microsoft.com/office/officeart/2018/2/layout/IconVerticalSolidList"/>
    <dgm:cxn modelId="{02055789-DE2F-49C3-A983-266F1DCF110C}" type="presOf" srcId="{28AB6FCD-CD68-4C0E-BFB7-CF8BC0740574}" destId="{729E5E60-3B2E-48A2-9404-22CA150334AC}" srcOrd="0" destOrd="0" presId="urn:microsoft.com/office/officeart/2018/2/layout/IconVerticalSolidList"/>
    <dgm:cxn modelId="{3A61B1CE-E8AA-4B8E-96BF-2D93A7734EBB}" type="presOf" srcId="{E0F68E99-FD11-4DCB-9FFB-29CBE3BF734D}" destId="{934DDA12-4991-48AE-973E-7D8465E4CFD2}" srcOrd="0" destOrd="0" presId="urn:microsoft.com/office/officeart/2018/2/layout/IconVerticalSolidList"/>
    <dgm:cxn modelId="{1E1CE4D5-CB43-408E-AB86-C0320AE014BA}" srcId="{E0F68E99-FD11-4DCB-9FFB-29CBE3BF734D}" destId="{F845BBD7-412D-4836-B459-B337775644C2}" srcOrd="0" destOrd="0" parTransId="{9026C7F8-6728-44BF-9E53-0985709F6C3D}" sibTransId="{823CC353-D159-45B2-95BF-2CDCC6E97630}"/>
    <dgm:cxn modelId="{E9EB38C2-67FC-482D-A23E-26E074A707F3}" type="presOf" srcId="{8D36F8B6-B053-447B-8D9F-96B0BBB1AC7D}" destId="{1CD346A1-46FD-442E-AC5B-08B5C4F79152}" srcOrd="0" destOrd="0" presId="urn:microsoft.com/office/officeart/2018/2/layout/IconVerticalSolidList"/>
    <dgm:cxn modelId="{85E879E6-1027-490A-BB7B-D71622932659}" srcId="{E0F68E99-FD11-4DCB-9FFB-29CBE3BF734D}" destId="{28AB6FCD-CD68-4C0E-BFB7-CF8BC0740574}" srcOrd="1" destOrd="0" parTransId="{2AC89805-51B3-46D3-8073-FC2604A5A089}" sibTransId="{FCC8430E-8E8A-4F2F-8EF7-0E25772127DD}"/>
    <dgm:cxn modelId="{40FD6859-7D02-4136-9EEE-2D701506FAB8}" type="presParOf" srcId="{934DDA12-4991-48AE-973E-7D8465E4CFD2}" destId="{E86D78DC-A720-4A4C-B727-00780A981B67}" srcOrd="0" destOrd="0" presId="urn:microsoft.com/office/officeart/2018/2/layout/IconVerticalSolidList"/>
    <dgm:cxn modelId="{87793A63-2A20-4A22-A7D1-8B48123BC4C0}" type="presParOf" srcId="{E86D78DC-A720-4A4C-B727-00780A981B67}" destId="{E9A86C0B-550F-4B7C-BDC8-C52F8BDB1556}" srcOrd="0" destOrd="0" presId="urn:microsoft.com/office/officeart/2018/2/layout/IconVerticalSolidList"/>
    <dgm:cxn modelId="{7C40AE91-5A56-4803-8B08-B28BF2562D37}" type="presParOf" srcId="{E86D78DC-A720-4A4C-B727-00780A981B67}" destId="{24818B21-49D6-404D-BF7A-2648CA556E38}" srcOrd="1" destOrd="0" presId="urn:microsoft.com/office/officeart/2018/2/layout/IconVerticalSolidList"/>
    <dgm:cxn modelId="{6BC1FEFF-F571-4889-B914-D8D3A41B0FF3}" type="presParOf" srcId="{E86D78DC-A720-4A4C-B727-00780A981B67}" destId="{B6D774F6-8860-4CE2-B1B3-8F1FE6D6B135}" srcOrd="2" destOrd="0" presId="urn:microsoft.com/office/officeart/2018/2/layout/IconVerticalSolidList"/>
    <dgm:cxn modelId="{9DBE6960-DD24-4FE4-9565-0F51604FD3DD}" type="presParOf" srcId="{E86D78DC-A720-4A4C-B727-00780A981B67}" destId="{74C46DE6-C388-4BA6-A3FF-B141B06B1FF5}" srcOrd="3" destOrd="0" presId="urn:microsoft.com/office/officeart/2018/2/layout/IconVerticalSolidList"/>
    <dgm:cxn modelId="{2AFC1ACC-B89B-4A33-B056-5C5DE6913704}" type="presParOf" srcId="{934DDA12-4991-48AE-973E-7D8465E4CFD2}" destId="{9FA724FE-971A-4AC5-A5F7-757DE7347F4E}" srcOrd="1" destOrd="0" presId="urn:microsoft.com/office/officeart/2018/2/layout/IconVerticalSolidList"/>
    <dgm:cxn modelId="{52315CA5-8FD0-4469-9B76-78FAA33E3672}" type="presParOf" srcId="{934DDA12-4991-48AE-973E-7D8465E4CFD2}" destId="{3F868231-351C-4D58-ABC1-92C28963D770}" srcOrd="2" destOrd="0" presId="urn:microsoft.com/office/officeart/2018/2/layout/IconVerticalSolidList"/>
    <dgm:cxn modelId="{2382274C-F20A-49E3-8A9C-6EA8FC62EC83}" type="presParOf" srcId="{3F868231-351C-4D58-ABC1-92C28963D770}" destId="{52D36D8E-9570-4557-B044-ED9151317606}" srcOrd="0" destOrd="0" presId="urn:microsoft.com/office/officeart/2018/2/layout/IconVerticalSolidList"/>
    <dgm:cxn modelId="{21AE4E79-2036-4523-83A8-AF7B03104408}" type="presParOf" srcId="{3F868231-351C-4D58-ABC1-92C28963D770}" destId="{FFBCAB0F-A427-4495-A302-9544A071F822}" srcOrd="1" destOrd="0" presId="urn:microsoft.com/office/officeart/2018/2/layout/IconVerticalSolidList"/>
    <dgm:cxn modelId="{49A38EB9-63FD-4E54-9323-045A513C3C56}" type="presParOf" srcId="{3F868231-351C-4D58-ABC1-92C28963D770}" destId="{57BD6E77-64C8-4C0B-AFDB-3080DBBAA331}" srcOrd="2" destOrd="0" presId="urn:microsoft.com/office/officeart/2018/2/layout/IconVerticalSolidList"/>
    <dgm:cxn modelId="{61BAFB97-47F8-4E91-83C4-384579D3AC2B}" type="presParOf" srcId="{3F868231-351C-4D58-ABC1-92C28963D770}" destId="{729E5E60-3B2E-48A2-9404-22CA150334AC}" srcOrd="3" destOrd="0" presId="urn:microsoft.com/office/officeart/2018/2/layout/IconVerticalSolidList"/>
    <dgm:cxn modelId="{85FC31B3-0C8F-4802-860F-99A13023EDDB}" type="presParOf" srcId="{934DDA12-4991-48AE-973E-7D8465E4CFD2}" destId="{D1F4800D-5D09-43B3-B781-3DB527AF77F1}" srcOrd="3" destOrd="0" presId="urn:microsoft.com/office/officeart/2018/2/layout/IconVerticalSolidList"/>
    <dgm:cxn modelId="{F0FBCA0F-1A3E-4E6B-8252-B34119916D07}" type="presParOf" srcId="{934DDA12-4991-48AE-973E-7D8465E4CFD2}" destId="{EE842FD0-68AB-4973-8EC4-52822B5E6A21}" srcOrd="4" destOrd="0" presId="urn:microsoft.com/office/officeart/2018/2/layout/IconVerticalSolidList"/>
    <dgm:cxn modelId="{9AD0E12C-EB3D-4575-80D8-35C32EE312CE}" type="presParOf" srcId="{EE842FD0-68AB-4973-8EC4-52822B5E6A21}" destId="{20824889-B15A-458C-A93C-5008FBE34AC2}" srcOrd="0" destOrd="0" presId="urn:microsoft.com/office/officeart/2018/2/layout/IconVerticalSolidList"/>
    <dgm:cxn modelId="{3FF021A0-9481-4C89-AB7D-7AE7F60A2B8E}" type="presParOf" srcId="{EE842FD0-68AB-4973-8EC4-52822B5E6A21}" destId="{BCE80572-2B9C-4797-9FAA-EFB6B9D1FCEF}" srcOrd="1" destOrd="0" presId="urn:microsoft.com/office/officeart/2018/2/layout/IconVerticalSolidList"/>
    <dgm:cxn modelId="{E40C6080-C8BC-44C4-8CCF-00FBFD6561CE}" type="presParOf" srcId="{EE842FD0-68AB-4973-8EC4-52822B5E6A21}" destId="{C518D1E5-E711-462B-85B7-1ED1A6B5A7BC}" srcOrd="2" destOrd="0" presId="urn:microsoft.com/office/officeart/2018/2/layout/IconVerticalSolidList"/>
    <dgm:cxn modelId="{F4BFB931-E817-49EE-8E32-23A1D88A99F8}" type="presParOf" srcId="{EE842FD0-68AB-4973-8EC4-52822B5E6A21}" destId="{F5DF86A2-D68A-443F-9500-1FC789D742E7}" srcOrd="3" destOrd="0" presId="urn:microsoft.com/office/officeart/2018/2/layout/IconVerticalSolidList"/>
    <dgm:cxn modelId="{27F58123-E3DA-4A07-AC19-7E26EF6F0F27}" type="presParOf" srcId="{934DDA12-4991-48AE-973E-7D8465E4CFD2}" destId="{E0F9783B-66E4-41D7-B8F9-6E0B767BCDA3}" srcOrd="5" destOrd="0" presId="urn:microsoft.com/office/officeart/2018/2/layout/IconVerticalSolidList"/>
    <dgm:cxn modelId="{82019670-FCA0-44FB-919B-039061F32FE6}" type="presParOf" srcId="{934DDA12-4991-48AE-973E-7D8465E4CFD2}" destId="{9E40B6AF-B1E3-42BF-ACB2-AAC742D5A080}" srcOrd="6" destOrd="0" presId="urn:microsoft.com/office/officeart/2018/2/layout/IconVerticalSolidList"/>
    <dgm:cxn modelId="{E6E461C4-8D5B-4B20-97B9-EE4F302382A3}" type="presParOf" srcId="{9E40B6AF-B1E3-42BF-ACB2-AAC742D5A080}" destId="{B80FAA30-258B-4D7F-8CFA-C1F8AE8DBD71}" srcOrd="0" destOrd="0" presId="urn:microsoft.com/office/officeart/2018/2/layout/IconVerticalSolidList"/>
    <dgm:cxn modelId="{30885040-EC6E-4C18-B9D8-CB1C75C17292}" type="presParOf" srcId="{9E40B6AF-B1E3-42BF-ACB2-AAC742D5A080}" destId="{A7A4CB7E-1CBE-4DED-94AF-5B10F8238394}" srcOrd="1" destOrd="0" presId="urn:microsoft.com/office/officeart/2018/2/layout/IconVerticalSolidList"/>
    <dgm:cxn modelId="{B283FF9A-5E31-4774-AFA3-23E2326B4D18}" type="presParOf" srcId="{9E40B6AF-B1E3-42BF-ACB2-AAC742D5A080}" destId="{29D52D19-515A-413C-A298-0550EE091B1C}" srcOrd="2" destOrd="0" presId="urn:microsoft.com/office/officeart/2018/2/layout/IconVerticalSolidList"/>
    <dgm:cxn modelId="{6ACCC91D-9D6C-4CFA-AFA7-48FADBDF3810}" type="presParOf" srcId="{9E40B6AF-B1E3-42BF-ACB2-AAC742D5A080}" destId="{1CD346A1-46FD-442E-AC5B-08B5C4F79152}" srcOrd="3" destOrd="0" presId="urn:microsoft.com/office/officeart/2018/2/layout/IconVerticalSolidList"/>
    <dgm:cxn modelId="{70CA65C7-27C0-419E-A536-7698560C2EF6}" type="presParOf" srcId="{934DDA12-4991-48AE-973E-7D8465E4CFD2}" destId="{0DED4E04-94DC-4CC0-A017-39AE9C74A8BF}" srcOrd="7" destOrd="0" presId="urn:microsoft.com/office/officeart/2018/2/layout/IconVerticalSolidList"/>
    <dgm:cxn modelId="{F6A6941B-4C12-45F4-BAFF-A1C7F5C3E5FE}" type="presParOf" srcId="{934DDA12-4991-48AE-973E-7D8465E4CFD2}" destId="{0B971F14-7006-4DA6-A553-92BD17E41395}" srcOrd="8" destOrd="0" presId="urn:microsoft.com/office/officeart/2018/2/layout/IconVerticalSolidList"/>
    <dgm:cxn modelId="{FF96B825-FA73-4C82-BCF8-15EE9346E15C}" type="presParOf" srcId="{0B971F14-7006-4DA6-A553-92BD17E41395}" destId="{E5018134-557F-482D-B3F1-BD4C37F2D3FA}" srcOrd="0" destOrd="0" presId="urn:microsoft.com/office/officeart/2018/2/layout/IconVerticalSolidList"/>
    <dgm:cxn modelId="{39DF53B5-A62E-483B-9E0A-4779678CDA67}" type="presParOf" srcId="{0B971F14-7006-4DA6-A553-92BD17E41395}" destId="{260512F4-8BF8-4B74-9150-B3A24DB224D8}" srcOrd="1" destOrd="0" presId="urn:microsoft.com/office/officeart/2018/2/layout/IconVerticalSolidList"/>
    <dgm:cxn modelId="{948C5BC6-9556-48C5-A37D-EF54BBE82268}" type="presParOf" srcId="{0B971F14-7006-4DA6-A553-92BD17E41395}" destId="{2EDBB39F-C7E5-4101-8E65-6C5586E33047}" srcOrd="2" destOrd="0" presId="urn:microsoft.com/office/officeart/2018/2/layout/IconVerticalSolidList"/>
    <dgm:cxn modelId="{845DEF00-DCFA-498F-A03A-7C3CA1FB9325}" type="presParOf" srcId="{0B971F14-7006-4DA6-A553-92BD17E41395}" destId="{A5CFC338-CBCF-4581-A86D-47BC383BDE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B91CE7-66AE-402F-B057-C81336B3EFC4}"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F9633151-5AF5-49C9-9189-C5C1F9E004FF}">
      <dgm:prSet/>
      <dgm:spPr/>
      <dgm:t>
        <a:bodyPr/>
        <a:lstStyle/>
        <a:p>
          <a:r>
            <a:rPr lang="en-GB"/>
            <a:t>Supporting people to connect with each other (low level </a:t>
          </a:r>
          <a:r>
            <a:rPr lang="en-GB" b="1"/>
            <a:t>ongoing maintenance</a:t>
          </a:r>
          <a:r>
            <a:rPr lang="en-GB"/>
            <a:t>) </a:t>
          </a:r>
          <a:endParaRPr lang="en-US"/>
        </a:p>
      </dgm:t>
    </dgm:pt>
    <dgm:pt modelId="{E8DE3816-FFBB-43B9-9DE3-B45D5FE805BC}" type="parTrans" cxnId="{C4C64660-FE59-475A-9DEA-C277CA2D8E7C}">
      <dgm:prSet/>
      <dgm:spPr/>
      <dgm:t>
        <a:bodyPr/>
        <a:lstStyle/>
        <a:p>
          <a:endParaRPr lang="en-US"/>
        </a:p>
      </dgm:t>
    </dgm:pt>
    <dgm:pt modelId="{048D719D-B1F1-452E-BE97-11DAF85F1EC6}" type="sibTrans" cxnId="{C4C64660-FE59-475A-9DEA-C277CA2D8E7C}">
      <dgm:prSet/>
      <dgm:spPr/>
      <dgm:t>
        <a:bodyPr/>
        <a:lstStyle/>
        <a:p>
          <a:endParaRPr lang="en-US"/>
        </a:p>
      </dgm:t>
    </dgm:pt>
    <dgm:pt modelId="{D1EB079D-D6CE-40F4-A6EA-77BC803746BF}">
      <dgm:prSet/>
      <dgm:spPr/>
      <dgm:t>
        <a:bodyPr/>
        <a:lstStyle/>
        <a:p>
          <a:r>
            <a:rPr lang="en-GB"/>
            <a:t>Supporting the </a:t>
          </a:r>
          <a:r>
            <a:rPr lang="en-GB" b="1"/>
            <a:t>self care</a:t>
          </a:r>
          <a:r>
            <a:rPr lang="en-GB"/>
            <a:t> agenda’ and healthy living </a:t>
          </a:r>
          <a:endParaRPr lang="en-US"/>
        </a:p>
      </dgm:t>
    </dgm:pt>
    <dgm:pt modelId="{175643D7-5657-4A70-B023-CCE37968FBA2}" type="parTrans" cxnId="{4844F718-4E5A-4526-A40C-29A142E1A2F6}">
      <dgm:prSet/>
      <dgm:spPr/>
      <dgm:t>
        <a:bodyPr/>
        <a:lstStyle/>
        <a:p>
          <a:endParaRPr lang="en-US"/>
        </a:p>
      </dgm:t>
    </dgm:pt>
    <dgm:pt modelId="{C43CE8CF-C310-4C22-9ACB-14103BB013F7}" type="sibTrans" cxnId="{4844F718-4E5A-4526-A40C-29A142E1A2F6}">
      <dgm:prSet/>
      <dgm:spPr/>
      <dgm:t>
        <a:bodyPr/>
        <a:lstStyle/>
        <a:p>
          <a:endParaRPr lang="en-US"/>
        </a:p>
      </dgm:t>
    </dgm:pt>
    <dgm:pt modelId="{D3FDD5B3-57EA-4496-BF94-E4B52821F740}">
      <dgm:prSet/>
      <dgm:spPr/>
      <dgm:t>
        <a:bodyPr/>
        <a:lstStyle/>
        <a:p>
          <a:r>
            <a:rPr lang="en-GB"/>
            <a:t>Signposting and information (supporting people to </a:t>
          </a:r>
          <a:r>
            <a:rPr lang="en-GB" b="1"/>
            <a:t>utilise services </a:t>
          </a:r>
          <a:r>
            <a:rPr lang="en-GB"/>
            <a:t>appropriately) </a:t>
          </a:r>
          <a:endParaRPr lang="en-US"/>
        </a:p>
      </dgm:t>
    </dgm:pt>
    <dgm:pt modelId="{9CD5DAEE-64B5-44B9-BC31-9849E495941B}" type="parTrans" cxnId="{E5C22DBF-0915-421E-9D6C-8A4D6C85DCF0}">
      <dgm:prSet/>
      <dgm:spPr/>
      <dgm:t>
        <a:bodyPr/>
        <a:lstStyle/>
        <a:p>
          <a:endParaRPr lang="en-US"/>
        </a:p>
      </dgm:t>
    </dgm:pt>
    <dgm:pt modelId="{D527C435-FD8D-43EA-8588-29B0D025FE05}" type="sibTrans" cxnId="{E5C22DBF-0915-421E-9D6C-8A4D6C85DCF0}">
      <dgm:prSet/>
      <dgm:spPr/>
      <dgm:t>
        <a:bodyPr/>
        <a:lstStyle/>
        <a:p>
          <a:endParaRPr lang="en-US"/>
        </a:p>
      </dgm:t>
    </dgm:pt>
    <dgm:pt modelId="{9C46DD5A-4D7F-40DC-8E0E-031B004401A1}">
      <dgm:prSet/>
      <dgm:spPr/>
      <dgm:t>
        <a:bodyPr/>
        <a:lstStyle/>
        <a:p>
          <a:r>
            <a:rPr lang="en-GB"/>
            <a:t>Appropriate and timely </a:t>
          </a:r>
          <a:r>
            <a:rPr lang="en-GB" b="1"/>
            <a:t>escalation</a:t>
          </a:r>
          <a:r>
            <a:rPr lang="en-GB"/>
            <a:t> of people to statutory services when needed.</a:t>
          </a:r>
          <a:endParaRPr lang="en-US"/>
        </a:p>
      </dgm:t>
    </dgm:pt>
    <dgm:pt modelId="{518765D1-F615-4AF7-97C5-FF7EDC3B1204}" type="parTrans" cxnId="{9C1903C6-ECB2-4B92-9D7B-5463E6196718}">
      <dgm:prSet/>
      <dgm:spPr/>
      <dgm:t>
        <a:bodyPr/>
        <a:lstStyle/>
        <a:p>
          <a:endParaRPr lang="en-US"/>
        </a:p>
      </dgm:t>
    </dgm:pt>
    <dgm:pt modelId="{6C32EE24-3E78-4C9B-95B8-7CB6EFFD5DCA}" type="sibTrans" cxnId="{9C1903C6-ECB2-4B92-9D7B-5463E6196718}">
      <dgm:prSet/>
      <dgm:spPr/>
      <dgm:t>
        <a:bodyPr/>
        <a:lstStyle/>
        <a:p>
          <a:endParaRPr lang="en-US"/>
        </a:p>
      </dgm:t>
    </dgm:pt>
    <dgm:pt modelId="{5265140F-1694-4742-9A61-22846C3FDFAA}">
      <dgm:prSet/>
      <dgm:spPr/>
      <dgm:t>
        <a:bodyPr/>
        <a:lstStyle/>
        <a:p>
          <a:r>
            <a:rPr lang="en-GB"/>
            <a:t>Facilitating </a:t>
          </a:r>
          <a:r>
            <a:rPr lang="en-GB" b="1"/>
            <a:t>peer support </a:t>
          </a:r>
          <a:r>
            <a:rPr lang="en-GB"/>
            <a:t>groups </a:t>
          </a:r>
          <a:endParaRPr lang="en-US"/>
        </a:p>
      </dgm:t>
    </dgm:pt>
    <dgm:pt modelId="{79F71435-5C4A-436C-8A5A-149F980BAE27}" type="parTrans" cxnId="{7ED4D7C7-2AAB-453B-B557-E5A545B219B6}">
      <dgm:prSet/>
      <dgm:spPr/>
      <dgm:t>
        <a:bodyPr/>
        <a:lstStyle/>
        <a:p>
          <a:endParaRPr lang="en-US"/>
        </a:p>
      </dgm:t>
    </dgm:pt>
    <dgm:pt modelId="{A5C78EFB-D39E-47ED-BE12-C363CF5781CC}" type="sibTrans" cxnId="{7ED4D7C7-2AAB-453B-B557-E5A545B219B6}">
      <dgm:prSet/>
      <dgm:spPr/>
      <dgm:t>
        <a:bodyPr/>
        <a:lstStyle/>
        <a:p>
          <a:endParaRPr lang="en-US"/>
        </a:p>
      </dgm:t>
    </dgm:pt>
    <dgm:pt modelId="{598B40B3-B534-4122-91C1-550F52EF3E28}">
      <dgm:prSet/>
      <dgm:spPr/>
      <dgm:t>
        <a:bodyPr/>
        <a:lstStyle/>
        <a:p>
          <a:r>
            <a:rPr lang="en-GB"/>
            <a:t>Providing literacy / language support (reading letters / basic </a:t>
          </a:r>
          <a:r>
            <a:rPr lang="en-GB" b="1"/>
            <a:t>low level advocacy</a:t>
          </a:r>
          <a:r>
            <a:rPr lang="en-GB"/>
            <a:t>) </a:t>
          </a:r>
          <a:endParaRPr lang="en-US"/>
        </a:p>
      </dgm:t>
    </dgm:pt>
    <dgm:pt modelId="{C7E431FE-65C8-429B-BF0E-C1ADC0A88BBC}" type="parTrans" cxnId="{FA4F0742-340C-4E04-85FA-B62A5CDC76B6}">
      <dgm:prSet/>
      <dgm:spPr/>
      <dgm:t>
        <a:bodyPr/>
        <a:lstStyle/>
        <a:p>
          <a:endParaRPr lang="en-US"/>
        </a:p>
      </dgm:t>
    </dgm:pt>
    <dgm:pt modelId="{67894387-287C-40F7-BAF5-667893F45D04}" type="sibTrans" cxnId="{FA4F0742-340C-4E04-85FA-B62A5CDC76B6}">
      <dgm:prSet/>
      <dgm:spPr/>
      <dgm:t>
        <a:bodyPr/>
        <a:lstStyle/>
        <a:p>
          <a:endParaRPr lang="en-US"/>
        </a:p>
      </dgm:t>
    </dgm:pt>
    <dgm:pt modelId="{652F75F2-9BDC-4920-A228-713125058BC5}">
      <dgm:prSet/>
      <dgm:spPr/>
      <dgm:t>
        <a:bodyPr/>
        <a:lstStyle/>
        <a:p>
          <a:r>
            <a:rPr lang="en-GB"/>
            <a:t>Promoting the uptake of </a:t>
          </a:r>
          <a:r>
            <a:rPr lang="en-GB" b="1"/>
            <a:t>screening</a:t>
          </a:r>
          <a:r>
            <a:rPr lang="en-GB"/>
            <a:t> programmes </a:t>
          </a:r>
          <a:endParaRPr lang="en-US"/>
        </a:p>
      </dgm:t>
    </dgm:pt>
    <dgm:pt modelId="{37EEE380-55A6-4668-939A-E519206B27EF}" type="parTrans" cxnId="{840B6AFA-DC5D-45D8-BDB6-78C62AE39B3B}">
      <dgm:prSet/>
      <dgm:spPr/>
      <dgm:t>
        <a:bodyPr/>
        <a:lstStyle/>
        <a:p>
          <a:endParaRPr lang="en-US"/>
        </a:p>
      </dgm:t>
    </dgm:pt>
    <dgm:pt modelId="{FD6C095D-A482-4CAD-A15A-596661498A82}" type="sibTrans" cxnId="{840B6AFA-DC5D-45D8-BDB6-78C62AE39B3B}">
      <dgm:prSet/>
      <dgm:spPr/>
      <dgm:t>
        <a:bodyPr/>
        <a:lstStyle/>
        <a:p>
          <a:endParaRPr lang="en-US"/>
        </a:p>
      </dgm:t>
    </dgm:pt>
    <dgm:pt modelId="{F4A81AB8-AE70-47F5-9DAD-B64AAF80D45C}">
      <dgm:prSet/>
      <dgm:spPr/>
      <dgm:t>
        <a:bodyPr/>
        <a:lstStyle/>
        <a:p>
          <a:r>
            <a:rPr lang="en-GB"/>
            <a:t>Offering </a:t>
          </a:r>
          <a:r>
            <a:rPr lang="en-GB" b="1"/>
            <a:t>community bases </a:t>
          </a:r>
          <a:r>
            <a:rPr lang="en-GB"/>
            <a:t>for some planned care outpatient appointments</a:t>
          </a:r>
          <a:endParaRPr lang="en-US"/>
        </a:p>
      </dgm:t>
    </dgm:pt>
    <dgm:pt modelId="{DB9479A5-AF78-438D-AECE-390DE9DB2201}" type="parTrans" cxnId="{9323538C-A57A-4CCB-B967-7970CD5B5281}">
      <dgm:prSet/>
      <dgm:spPr/>
      <dgm:t>
        <a:bodyPr/>
        <a:lstStyle/>
        <a:p>
          <a:endParaRPr lang="en-US"/>
        </a:p>
      </dgm:t>
    </dgm:pt>
    <dgm:pt modelId="{B0B0D437-4DB0-432F-AE1A-D18C01224BD5}" type="sibTrans" cxnId="{9323538C-A57A-4CCB-B967-7970CD5B5281}">
      <dgm:prSet/>
      <dgm:spPr/>
      <dgm:t>
        <a:bodyPr/>
        <a:lstStyle/>
        <a:p>
          <a:endParaRPr lang="en-US"/>
        </a:p>
      </dgm:t>
    </dgm:pt>
    <dgm:pt modelId="{79E84935-6F18-4589-AF52-3E7E9466DF2D}">
      <dgm:prSet/>
      <dgm:spPr/>
      <dgm:t>
        <a:bodyPr/>
        <a:lstStyle/>
        <a:p>
          <a:r>
            <a:rPr lang="en-GB"/>
            <a:t>Hosting </a:t>
          </a:r>
          <a:r>
            <a:rPr lang="en-GB" b="1"/>
            <a:t>apprentice positions </a:t>
          </a:r>
          <a:r>
            <a:rPr lang="en-GB"/>
            <a:t>such as community interpreters / advocates – with career progression into mainstream services</a:t>
          </a:r>
          <a:endParaRPr lang="en-US"/>
        </a:p>
      </dgm:t>
    </dgm:pt>
    <dgm:pt modelId="{F21B53FB-3DDD-46F7-894F-173DE0EADA79}" type="parTrans" cxnId="{9AD67321-EBDB-416A-B952-C96CC8887F9D}">
      <dgm:prSet/>
      <dgm:spPr/>
      <dgm:t>
        <a:bodyPr/>
        <a:lstStyle/>
        <a:p>
          <a:endParaRPr lang="en-US"/>
        </a:p>
      </dgm:t>
    </dgm:pt>
    <dgm:pt modelId="{D6704202-9561-42CB-9017-55E28BB07479}" type="sibTrans" cxnId="{9AD67321-EBDB-416A-B952-C96CC8887F9D}">
      <dgm:prSet/>
      <dgm:spPr/>
      <dgm:t>
        <a:bodyPr/>
        <a:lstStyle/>
        <a:p>
          <a:endParaRPr lang="en-US"/>
        </a:p>
      </dgm:t>
    </dgm:pt>
    <dgm:pt modelId="{F9A4A6A0-E27A-496E-AD9B-758C52206F19}" type="pres">
      <dgm:prSet presAssocID="{DAB91CE7-66AE-402F-B057-C81336B3EFC4}" presName="Name0" presStyleCnt="0">
        <dgm:presLayoutVars>
          <dgm:dir/>
          <dgm:resizeHandles val="exact"/>
        </dgm:presLayoutVars>
      </dgm:prSet>
      <dgm:spPr/>
      <dgm:t>
        <a:bodyPr/>
        <a:lstStyle/>
        <a:p>
          <a:endParaRPr lang="en-GB"/>
        </a:p>
      </dgm:t>
    </dgm:pt>
    <dgm:pt modelId="{6BE38542-60A9-4E2A-A67A-155796B7CEF1}" type="pres">
      <dgm:prSet presAssocID="{F9633151-5AF5-49C9-9189-C5C1F9E004FF}" presName="node" presStyleLbl="node1" presStyleIdx="0" presStyleCnt="9">
        <dgm:presLayoutVars>
          <dgm:bulletEnabled val="1"/>
        </dgm:presLayoutVars>
      </dgm:prSet>
      <dgm:spPr/>
      <dgm:t>
        <a:bodyPr/>
        <a:lstStyle/>
        <a:p>
          <a:endParaRPr lang="en-GB"/>
        </a:p>
      </dgm:t>
    </dgm:pt>
    <dgm:pt modelId="{45CACC81-2205-4E1F-A4CA-49FA0AA7753E}" type="pres">
      <dgm:prSet presAssocID="{048D719D-B1F1-452E-BE97-11DAF85F1EC6}" presName="sibTrans" presStyleLbl="sibTrans1D1" presStyleIdx="0" presStyleCnt="8"/>
      <dgm:spPr/>
      <dgm:t>
        <a:bodyPr/>
        <a:lstStyle/>
        <a:p>
          <a:endParaRPr lang="en-GB"/>
        </a:p>
      </dgm:t>
    </dgm:pt>
    <dgm:pt modelId="{D1FDFDDA-6921-4D5E-8A7E-198351766DC6}" type="pres">
      <dgm:prSet presAssocID="{048D719D-B1F1-452E-BE97-11DAF85F1EC6}" presName="connectorText" presStyleLbl="sibTrans1D1" presStyleIdx="0" presStyleCnt="8"/>
      <dgm:spPr/>
      <dgm:t>
        <a:bodyPr/>
        <a:lstStyle/>
        <a:p>
          <a:endParaRPr lang="en-GB"/>
        </a:p>
      </dgm:t>
    </dgm:pt>
    <dgm:pt modelId="{58AF4AA0-0825-4669-9776-311B9DFDE04C}" type="pres">
      <dgm:prSet presAssocID="{D1EB079D-D6CE-40F4-A6EA-77BC803746BF}" presName="node" presStyleLbl="node1" presStyleIdx="1" presStyleCnt="9">
        <dgm:presLayoutVars>
          <dgm:bulletEnabled val="1"/>
        </dgm:presLayoutVars>
      </dgm:prSet>
      <dgm:spPr/>
      <dgm:t>
        <a:bodyPr/>
        <a:lstStyle/>
        <a:p>
          <a:endParaRPr lang="en-GB"/>
        </a:p>
      </dgm:t>
    </dgm:pt>
    <dgm:pt modelId="{C688E729-64A6-40EE-A1CF-C08029A117A8}" type="pres">
      <dgm:prSet presAssocID="{C43CE8CF-C310-4C22-9ACB-14103BB013F7}" presName="sibTrans" presStyleLbl="sibTrans1D1" presStyleIdx="1" presStyleCnt="8"/>
      <dgm:spPr/>
      <dgm:t>
        <a:bodyPr/>
        <a:lstStyle/>
        <a:p>
          <a:endParaRPr lang="en-GB"/>
        </a:p>
      </dgm:t>
    </dgm:pt>
    <dgm:pt modelId="{F16F4B0D-E03E-46F2-9521-4AE96EB713C9}" type="pres">
      <dgm:prSet presAssocID="{C43CE8CF-C310-4C22-9ACB-14103BB013F7}" presName="connectorText" presStyleLbl="sibTrans1D1" presStyleIdx="1" presStyleCnt="8"/>
      <dgm:spPr/>
      <dgm:t>
        <a:bodyPr/>
        <a:lstStyle/>
        <a:p>
          <a:endParaRPr lang="en-GB"/>
        </a:p>
      </dgm:t>
    </dgm:pt>
    <dgm:pt modelId="{F7D3F5D0-25A0-4AE9-A9A9-EEEFFDC74431}" type="pres">
      <dgm:prSet presAssocID="{D3FDD5B3-57EA-4496-BF94-E4B52821F740}" presName="node" presStyleLbl="node1" presStyleIdx="2" presStyleCnt="9">
        <dgm:presLayoutVars>
          <dgm:bulletEnabled val="1"/>
        </dgm:presLayoutVars>
      </dgm:prSet>
      <dgm:spPr/>
      <dgm:t>
        <a:bodyPr/>
        <a:lstStyle/>
        <a:p>
          <a:endParaRPr lang="en-GB"/>
        </a:p>
      </dgm:t>
    </dgm:pt>
    <dgm:pt modelId="{A5179C10-0A1A-4A47-9ADA-21CA3ADD4F31}" type="pres">
      <dgm:prSet presAssocID="{D527C435-FD8D-43EA-8588-29B0D025FE05}" presName="sibTrans" presStyleLbl="sibTrans1D1" presStyleIdx="2" presStyleCnt="8"/>
      <dgm:spPr/>
      <dgm:t>
        <a:bodyPr/>
        <a:lstStyle/>
        <a:p>
          <a:endParaRPr lang="en-GB"/>
        </a:p>
      </dgm:t>
    </dgm:pt>
    <dgm:pt modelId="{2199A3AD-CE77-44DC-AE51-2FEB9BC1DFF3}" type="pres">
      <dgm:prSet presAssocID="{D527C435-FD8D-43EA-8588-29B0D025FE05}" presName="connectorText" presStyleLbl="sibTrans1D1" presStyleIdx="2" presStyleCnt="8"/>
      <dgm:spPr/>
      <dgm:t>
        <a:bodyPr/>
        <a:lstStyle/>
        <a:p>
          <a:endParaRPr lang="en-GB"/>
        </a:p>
      </dgm:t>
    </dgm:pt>
    <dgm:pt modelId="{943344D9-005A-40BE-A7ED-FB7309F367EE}" type="pres">
      <dgm:prSet presAssocID="{9C46DD5A-4D7F-40DC-8E0E-031B004401A1}" presName="node" presStyleLbl="node1" presStyleIdx="3" presStyleCnt="9">
        <dgm:presLayoutVars>
          <dgm:bulletEnabled val="1"/>
        </dgm:presLayoutVars>
      </dgm:prSet>
      <dgm:spPr/>
      <dgm:t>
        <a:bodyPr/>
        <a:lstStyle/>
        <a:p>
          <a:endParaRPr lang="en-GB"/>
        </a:p>
      </dgm:t>
    </dgm:pt>
    <dgm:pt modelId="{2BE2D515-DB23-4491-8D39-897426622FCC}" type="pres">
      <dgm:prSet presAssocID="{6C32EE24-3E78-4C9B-95B8-7CB6EFFD5DCA}" presName="sibTrans" presStyleLbl="sibTrans1D1" presStyleIdx="3" presStyleCnt="8"/>
      <dgm:spPr/>
      <dgm:t>
        <a:bodyPr/>
        <a:lstStyle/>
        <a:p>
          <a:endParaRPr lang="en-GB"/>
        </a:p>
      </dgm:t>
    </dgm:pt>
    <dgm:pt modelId="{65CF970B-85D3-4237-A7F4-11C5AE744B82}" type="pres">
      <dgm:prSet presAssocID="{6C32EE24-3E78-4C9B-95B8-7CB6EFFD5DCA}" presName="connectorText" presStyleLbl="sibTrans1D1" presStyleIdx="3" presStyleCnt="8"/>
      <dgm:spPr/>
      <dgm:t>
        <a:bodyPr/>
        <a:lstStyle/>
        <a:p>
          <a:endParaRPr lang="en-GB"/>
        </a:p>
      </dgm:t>
    </dgm:pt>
    <dgm:pt modelId="{B83A6DB5-4E17-4B7F-98CD-ABC7B29DC8F3}" type="pres">
      <dgm:prSet presAssocID="{5265140F-1694-4742-9A61-22846C3FDFAA}" presName="node" presStyleLbl="node1" presStyleIdx="4" presStyleCnt="9">
        <dgm:presLayoutVars>
          <dgm:bulletEnabled val="1"/>
        </dgm:presLayoutVars>
      </dgm:prSet>
      <dgm:spPr/>
      <dgm:t>
        <a:bodyPr/>
        <a:lstStyle/>
        <a:p>
          <a:endParaRPr lang="en-GB"/>
        </a:p>
      </dgm:t>
    </dgm:pt>
    <dgm:pt modelId="{8E94CDB4-1AF2-4E3B-B90D-A1254E938C0B}" type="pres">
      <dgm:prSet presAssocID="{A5C78EFB-D39E-47ED-BE12-C363CF5781CC}" presName="sibTrans" presStyleLbl="sibTrans1D1" presStyleIdx="4" presStyleCnt="8"/>
      <dgm:spPr/>
      <dgm:t>
        <a:bodyPr/>
        <a:lstStyle/>
        <a:p>
          <a:endParaRPr lang="en-GB"/>
        </a:p>
      </dgm:t>
    </dgm:pt>
    <dgm:pt modelId="{70CA46D2-30D6-4D37-8FAC-F669B365F171}" type="pres">
      <dgm:prSet presAssocID="{A5C78EFB-D39E-47ED-BE12-C363CF5781CC}" presName="connectorText" presStyleLbl="sibTrans1D1" presStyleIdx="4" presStyleCnt="8"/>
      <dgm:spPr/>
      <dgm:t>
        <a:bodyPr/>
        <a:lstStyle/>
        <a:p>
          <a:endParaRPr lang="en-GB"/>
        </a:p>
      </dgm:t>
    </dgm:pt>
    <dgm:pt modelId="{204AC857-1D7B-4BB5-B38E-ED31697D3AE4}" type="pres">
      <dgm:prSet presAssocID="{598B40B3-B534-4122-91C1-550F52EF3E28}" presName="node" presStyleLbl="node1" presStyleIdx="5" presStyleCnt="9">
        <dgm:presLayoutVars>
          <dgm:bulletEnabled val="1"/>
        </dgm:presLayoutVars>
      </dgm:prSet>
      <dgm:spPr/>
      <dgm:t>
        <a:bodyPr/>
        <a:lstStyle/>
        <a:p>
          <a:endParaRPr lang="en-GB"/>
        </a:p>
      </dgm:t>
    </dgm:pt>
    <dgm:pt modelId="{6F48C6F4-B1D2-4308-8ECF-68B6DCF6CD81}" type="pres">
      <dgm:prSet presAssocID="{67894387-287C-40F7-BAF5-667893F45D04}" presName="sibTrans" presStyleLbl="sibTrans1D1" presStyleIdx="5" presStyleCnt="8"/>
      <dgm:spPr/>
      <dgm:t>
        <a:bodyPr/>
        <a:lstStyle/>
        <a:p>
          <a:endParaRPr lang="en-GB"/>
        </a:p>
      </dgm:t>
    </dgm:pt>
    <dgm:pt modelId="{EBDEC440-5EFE-44C0-B8FF-6876F01FA5D7}" type="pres">
      <dgm:prSet presAssocID="{67894387-287C-40F7-BAF5-667893F45D04}" presName="connectorText" presStyleLbl="sibTrans1D1" presStyleIdx="5" presStyleCnt="8"/>
      <dgm:spPr/>
      <dgm:t>
        <a:bodyPr/>
        <a:lstStyle/>
        <a:p>
          <a:endParaRPr lang="en-GB"/>
        </a:p>
      </dgm:t>
    </dgm:pt>
    <dgm:pt modelId="{45B2B89B-B888-4EAC-AF94-6BA57E9FF132}" type="pres">
      <dgm:prSet presAssocID="{652F75F2-9BDC-4920-A228-713125058BC5}" presName="node" presStyleLbl="node1" presStyleIdx="6" presStyleCnt="9">
        <dgm:presLayoutVars>
          <dgm:bulletEnabled val="1"/>
        </dgm:presLayoutVars>
      </dgm:prSet>
      <dgm:spPr/>
      <dgm:t>
        <a:bodyPr/>
        <a:lstStyle/>
        <a:p>
          <a:endParaRPr lang="en-GB"/>
        </a:p>
      </dgm:t>
    </dgm:pt>
    <dgm:pt modelId="{86DA97CA-5A57-4263-BB24-605CE1C1E54B}" type="pres">
      <dgm:prSet presAssocID="{FD6C095D-A482-4CAD-A15A-596661498A82}" presName="sibTrans" presStyleLbl="sibTrans1D1" presStyleIdx="6" presStyleCnt="8"/>
      <dgm:spPr/>
      <dgm:t>
        <a:bodyPr/>
        <a:lstStyle/>
        <a:p>
          <a:endParaRPr lang="en-GB"/>
        </a:p>
      </dgm:t>
    </dgm:pt>
    <dgm:pt modelId="{E25DED1E-E179-4047-89D0-8527118BDCCA}" type="pres">
      <dgm:prSet presAssocID="{FD6C095D-A482-4CAD-A15A-596661498A82}" presName="connectorText" presStyleLbl="sibTrans1D1" presStyleIdx="6" presStyleCnt="8"/>
      <dgm:spPr/>
      <dgm:t>
        <a:bodyPr/>
        <a:lstStyle/>
        <a:p>
          <a:endParaRPr lang="en-GB"/>
        </a:p>
      </dgm:t>
    </dgm:pt>
    <dgm:pt modelId="{38AA6FC3-E911-4F21-BD41-522818FF0FC2}" type="pres">
      <dgm:prSet presAssocID="{F4A81AB8-AE70-47F5-9DAD-B64AAF80D45C}" presName="node" presStyleLbl="node1" presStyleIdx="7" presStyleCnt="9">
        <dgm:presLayoutVars>
          <dgm:bulletEnabled val="1"/>
        </dgm:presLayoutVars>
      </dgm:prSet>
      <dgm:spPr/>
      <dgm:t>
        <a:bodyPr/>
        <a:lstStyle/>
        <a:p>
          <a:endParaRPr lang="en-GB"/>
        </a:p>
      </dgm:t>
    </dgm:pt>
    <dgm:pt modelId="{3D1B44EA-B2FE-4AEB-8980-F0F7919E9F4D}" type="pres">
      <dgm:prSet presAssocID="{B0B0D437-4DB0-432F-AE1A-D18C01224BD5}" presName="sibTrans" presStyleLbl="sibTrans1D1" presStyleIdx="7" presStyleCnt="8"/>
      <dgm:spPr/>
      <dgm:t>
        <a:bodyPr/>
        <a:lstStyle/>
        <a:p>
          <a:endParaRPr lang="en-GB"/>
        </a:p>
      </dgm:t>
    </dgm:pt>
    <dgm:pt modelId="{AEC2EAC1-E7A0-4947-935E-9B31965ACAD7}" type="pres">
      <dgm:prSet presAssocID="{B0B0D437-4DB0-432F-AE1A-D18C01224BD5}" presName="connectorText" presStyleLbl="sibTrans1D1" presStyleIdx="7" presStyleCnt="8"/>
      <dgm:spPr/>
      <dgm:t>
        <a:bodyPr/>
        <a:lstStyle/>
        <a:p>
          <a:endParaRPr lang="en-GB"/>
        </a:p>
      </dgm:t>
    </dgm:pt>
    <dgm:pt modelId="{AF40E3C5-562C-45DB-8AEE-AF45D3592FBF}" type="pres">
      <dgm:prSet presAssocID="{79E84935-6F18-4589-AF52-3E7E9466DF2D}" presName="node" presStyleLbl="node1" presStyleIdx="8" presStyleCnt="9">
        <dgm:presLayoutVars>
          <dgm:bulletEnabled val="1"/>
        </dgm:presLayoutVars>
      </dgm:prSet>
      <dgm:spPr/>
      <dgm:t>
        <a:bodyPr/>
        <a:lstStyle/>
        <a:p>
          <a:endParaRPr lang="en-GB"/>
        </a:p>
      </dgm:t>
    </dgm:pt>
  </dgm:ptLst>
  <dgm:cxnLst>
    <dgm:cxn modelId="{840B6AFA-DC5D-45D8-BDB6-78C62AE39B3B}" srcId="{DAB91CE7-66AE-402F-B057-C81336B3EFC4}" destId="{652F75F2-9BDC-4920-A228-713125058BC5}" srcOrd="6" destOrd="0" parTransId="{37EEE380-55A6-4668-939A-E519206B27EF}" sibTransId="{FD6C095D-A482-4CAD-A15A-596661498A82}"/>
    <dgm:cxn modelId="{FCB0602B-4FE3-4D9D-9582-ECFE24015994}" type="presOf" srcId="{D1EB079D-D6CE-40F4-A6EA-77BC803746BF}" destId="{58AF4AA0-0825-4669-9776-311B9DFDE04C}" srcOrd="0" destOrd="0" presId="urn:microsoft.com/office/officeart/2016/7/layout/RepeatingBendingProcessNew"/>
    <dgm:cxn modelId="{70EB8007-76DA-4A09-B268-B5EBDD467363}" type="presOf" srcId="{C43CE8CF-C310-4C22-9ACB-14103BB013F7}" destId="{C688E729-64A6-40EE-A1CF-C08029A117A8}" srcOrd="0" destOrd="0" presId="urn:microsoft.com/office/officeart/2016/7/layout/RepeatingBendingProcessNew"/>
    <dgm:cxn modelId="{4C636F71-0C4C-4F0A-B4CF-676A542D1F4B}" type="presOf" srcId="{D527C435-FD8D-43EA-8588-29B0D025FE05}" destId="{A5179C10-0A1A-4A47-9ADA-21CA3ADD4F31}" srcOrd="0" destOrd="0" presId="urn:microsoft.com/office/officeart/2016/7/layout/RepeatingBendingProcessNew"/>
    <dgm:cxn modelId="{9C1903C6-ECB2-4B92-9D7B-5463E6196718}" srcId="{DAB91CE7-66AE-402F-B057-C81336B3EFC4}" destId="{9C46DD5A-4D7F-40DC-8E0E-031B004401A1}" srcOrd="3" destOrd="0" parTransId="{518765D1-F615-4AF7-97C5-FF7EDC3B1204}" sibTransId="{6C32EE24-3E78-4C9B-95B8-7CB6EFFD5DCA}"/>
    <dgm:cxn modelId="{C742CF1E-B6DE-40E0-9FBC-E1913F962654}" type="presOf" srcId="{67894387-287C-40F7-BAF5-667893F45D04}" destId="{EBDEC440-5EFE-44C0-B8FF-6876F01FA5D7}" srcOrd="1" destOrd="0" presId="urn:microsoft.com/office/officeart/2016/7/layout/RepeatingBendingProcessNew"/>
    <dgm:cxn modelId="{3CF75938-75CC-4D9E-BB1E-9076DD8FA44B}" type="presOf" srcId="{B0B0D437-4DB0-432F-AE1A-D18C01224BD5}" destId="{AEC2EAC1-E7A0-4947-935E-9B31965ACAD7}" srcOrd="1" destOrd="0" presId="urn:microsoft.com/office/officeart/2016/7/layout/RepeatingBendingProcessNew"/>
    <dgm:cxn modelId="{15E2FB65-49A3-4883-B1FE-6B00AE835415}" type="presOf" srcId="{D527C435-FD8D-43EA-8588-29B0D025FE05}" destId="{2199A3AD-CE77-44DC-AE51-2FEB9BC1DFF3}" srcOrd="1" destOrd="0" presId="urn:microsoft.com/office/officeart/2016/7/layout/RepeatingBendingProcessNew"/>
    <dgm:cxn modelId="{6457730A-AD8A-48EA-BC68-ADB0EAF42BCB}" type="presOf" srcId="{598B40B3-B534-4122-91C1-550F52EF3E28}" destId="{204AC857-1D7B-4BB5-B38E-ED31697D3AE4}" srcOrd="0" destOrd="0" presId="urn:microsoft.com/office/officeart/2016/7/layout/RepeatingBendingProcessNew"/>
    <dgm:cxn modelId="{E5C22DBF-0915-421E-9D6C-8A4D6C85DCF0}" srcId="{DAB91CE7-66AE-402F-B057-C81336B3EFC4}" destId="{D3FDD5B3-57EA-4496-BF94-E4B52821F740}" srcOrd="2" destOrd="0" parTransId="{9CD5DAEE-64B5-44B9-BC31-9849E495941B}" sibTransId="{D527C435-FD8D-43EA-8588-29B0D025FE05}"/>
    <dgm:cxn modelId="{C4C64660-FE59-475A-9DEA-C277CA2D8E7C}" srcId="{DAB91CE7-66AE-402F-B057-C81336B3EFC4}" destId="{F9633151-5AF5-49C9-9189-C5C1F9E004FF}" srcOrd="0" destOrd="0" parTransId="{E8DE3816-FFBB-43B9-9DE3-B45D5FE805BC}" sibTransId="{048D719D-B1F1-452E-BE97-11DAF85F1EC6}"/>
    <dgm:cxn modelId="{4552A94F-3FEE-47E3-B6EB-9479DA218659}" type="presOf" srcId="{FD6C095D-A482-4CAD-A15A-596661498A82}" destId="{86DA97CA-5A57-4263-BB24-605CE1C1E54B}" srcOrd="0" destOrd="0" presId="urn:microsoft.com/office/officeart/2016/7/layout/RepeatingBendingProcessNew"/>
    <dgm:cxn modelId="{D57E28C3-12E3-4D29-9412-C69A4D7EC48D}" type="presOf" srcId="{652F75F2-9BDC-4920-A228-713125058BC5}" destId="{45B2B89B-B888-4EAC-AF94-6BA57E9FF132}" srcOrd="0" destOrd="0" presId="urn:microsoft.com/office/officeart/2016/7/layout/RepeatingBendingProcessNew"/>
    <dgm:cxn modelId="{27D29638-CA28-4F62-81FA-5E190832FFC8}" type="presOf" srcId="{DAB91CE7-66AE-402F-B057-C81336B3EFC4}" destId="{F9A4A6A0-E27A-496E-AD9B-758C52206F19}" srcOrd="0" destOrd="0" presId="urn:microsoft.com/office/officeart/2016/7/layout/RepeatingBendingProcessNew"/>
    <dgm:cxn modelId="{CB3263F7-E28E-49D9-B4C1-10018082A765}" type="presOf" srcId="{F4A81AB8-AE70-47F5-9DAD-B64AAF80D45C}" destId="{38AA6FC3-E911-4F21-BD41-522818FF0FC2}" srcOrd="0" destOrd="0" presId="urn:microsoft.com/office/officeart/2016/7/layout/RepeatingBendingProcessNew"/>
    <dgm:cxn modelId="{4F5A6F3A-64E8-4BDD-918B-C637C1342992}" type="presOf" srcId="{F9633151-5AF5-49C9-9189-C5C1F9E004FF}" destId="{6BE38542-60A9-4E2A-A67A-155796B7CEF1}" srcOrd="0" destOrd="0" presId="urn:microsoft.com/office/officeart/2016/7/layout/RepeatingBendingProcessNew"/>
    <dgm:cxn modelId="{819ACD1D-7EC6-4E8E-AC95-9599BB82049E}" type="presOf" srcId="{6C32EE24-3E78-4C9B-95B8-7CB6EFFD5DCA}" destId="{65CF970B-85D3-4237-A7F4-11C5AE744B82}" srcOrd="1" destOrd="0" presId="urn:microsoft.com/office/officeart/2016/7/layout/RepeatingBendingProcessNew"/>
    <dgm:cxn modelId="{82E05C05-FA4D-46FB-B4F7-9539FC28484D}" type="presOf" srcId="{048D719D-B1F1-452E-BE97-11DAF85F1EC6}" destId="{D1FDFDDA-6921-4D5E-8A7E-198351766DC6}" srcOrd="1" destOrd="0" presId="urn:microsoft.com/office/officeart/2016/7/layout/RepeatingBendingProcessNew"/>
    <dgm:cxn modelId="{8493070E-B6AD-41AB-BC30-99E68FDB943D}" type="presOf" srcId="{A5C78EFB-D39E-47ED-BE12-C363CF5781CC}" destId="{8E94CDB4-1AF2-4E3B-B90D-A1254E938C0B}" srcOrd="0" destOrd="0" presId="urn:microsoft.com/office/officeart/2016/7/layout/RepeatingBendingProcessNew"/>
    <dgm:cxn modelId="{05E22873-6454-4F87-BCFB-2604F7F6BA65}" type="presOf" srcId="{D3FDD5B3-57EA-4496-BF94-E4B52821F740}" destId="{F7D3F5D0-25A0-4AE9-A9A9-EEEFFDC74431}" srcOrd="0" destOrd="0" presId="urn:microsoft.com/office/officeart/2016/7/layout/RepeatingBendingProcessNew"/>
    <dgm:cxn modelId="{873FA647-C3FF-4610-BEC7-CC6F3FDFE471}" type="presOf" srcId="{67894387-287C-40F7-BAF5-667893F45D04}" destId="{6F48C6F4-B1D2-4308-8ECF-68B6DCF6CD81}" srcOrd="0" destOrd="0" presId="urn:microsoft.com/office/officeart/2016/7/layout/RepeatingBendingProcessNew"/>
    <dgm:cxn modelId="{5A73C4F1-81FC-4E97-A1A0-C5EC825D45A5}" type="presOf" srcId="{A5C78EFB-D39E-47ED-BE12-C363CF5781CC}" destId="{70CA46D2-30D6-4D37-8FAC-F669B365F171}" srcOrd="1" destOrd="0" presId="urn:microsoft.com/office/officeart/2016/7/layout/RepeatingBendingProcessNew"/>
    <dgm:cxn modelId="{371DE8CE-8C20-410D-8498-6558347DD32B}" type="presOf" srcId="{9C46DD5A-4D7F-40DC-8E0E-031B004401A1}" destId="{943344D9-005A-40BE-A7ED-FB7309F367EE}" srcOrd="0" destOrd="0" presId="urn:microsoft.com/office/officeart/2016/7/layout/RepeatingBendingProcessNew"/>
    <dgm:cxn modelId="{BA2E4A40-E8ED-4280-BFDE-80FBD08D67AD}" type="presOf" srcId="{79E84935-6F18-4589-AF52-3E7E9466DF2D}" destId="{AF40E3C5-562C-45DB-8AEE-AF45D3592FBF}" srcOrd="0" destOrd="0" presId="urn:microsoft.com/office/officeart/2016/7/layout/RepeatingBendingProcessNew"/>
    <dgm:cxn modelId="{4844F718-4E5A-4526-A40C-29A142E1A2F6}" srcId="{DAB91CE7-66AE-402F-B057-C81336B3EFC4}" destId="{D1EB079D-D6CE-40F4-A6EA-77BC803746BF}" srcOrd="1" destOrd="0" parTransId="{175643D7-5657-4A70-B023-CCE37968FBA2}" sibTransId="{C43CE8CF-C310-4C22-9ACB-14103BB013F7}"/>
    <dgm:cxn modelId="{67A72F00-D330-4E8A-A813-F7F1289DA3A0}" type="presOf" srcId="{C43CE8CF-C310-4C22-9ACB-14103BB013F7}" destId="{F16F4B0D-E03E-46F2-9521-4AE96EB713C9}" srcOrd="1" destOrd="0" presId="urn:microsoft.com/office/officeart/2016/7/layout/RepeatingBendingProcessNew"/>
    <dgm:cxn modelId="{FA4F0742-340C-4E04-85FA-B62A5CDC76B6}" srcId="{DAB91CE7-66AE-402F-B057-C81336B3EFC4}" destId="{598B40B3-B534-4122-91C1-550F52EF3E28}" srcOrd="5" destOrd="0" parTransId="{C7E431FE-65C8-429B-BF0E-C1ADC0A88BBC}" sibTransId="{67894387-287C-40F7-BAF5-667893F45D04}"/>
    <dgm:cxn modelId="{2B612434-38D0-41BC-B1CC-4ED389E745F0}" type="presOf" srcId="{B0B0D437-4DB0-432F-AE1A-D18C01224BD5}" destId="{3D1B44EA-B2FE-4AEB-8980-F0F7919E9F4D}" srcOrd="0" destOrd="0" presId="urn:microsoft.com/office/officeart/2016/7/layout/RepeatingBendingProcessNew"/>
    <dgm:cxn modelId="{92675E9F-9DA5-4CB2-BBBA-3021A3ED96AE}" type="presOf" srcId="{6C32EE24-3E78-4C9B-95B8-7CB6EFFD5DCA}" destId="{2BE2D515-DB23-4491-8D39-897426622FCC}" srcOrd="0" destOrd="0" presId="urn:microsoft.com/office/officeart/2016/7/layout/RepeatingBendingProcessNew"/>
    <dgm:cxn modelId="{9323538C-A57A-4CCB-B967-7970CD5B5281}" srcId="{DAB91CE7-66AE-402F-B057-C81336B3EFC4}" destId="{F4A81AB8-AE70-47F5-9DAD-B64AAF80D45C}" srcOrd="7" destOrd="0" parTransId="{DB9479A5-AF78-438D-AECE-390DE9DB2201}" sibTransId="{B0B0D437-4DB0-432F-AE1A-D18C01224BD5}"/>
    <dgm:cxn modelId="{3EF9FCD8-C07E-4A14-9181-F54EA5D9FC15}" type="presOf" srcId="{048D719D-B1F1-452E-BE97-11DAF85F1EC6}" destId="{45CACC81-2205-4E1F-A4CA-49FA0AA7753E}" srcOrd="0" destOrd="0" presId="urn:microsoft.com/office/officeart/2016/7/layout/RepeatingBendingProcessNew"/>
    <dgm:cxn modelId="{7ED4D7C7-2AAB-453B-B557-E5A545B219B6}" srcId="{DAB91CE7-66AE-402F-B057-C81336B3EFC4}" destId="{5265140F-1694-4742-9A61-22846C3FDFAA}" srcOrd="4" destOrd="0" parTransId="{79F71435-5C4A-436C-8A5A-149F980BAE27}" sibTransId="{A5C78EFB-D39E-47ED-BE12-C363CF5781CC}"/>
    <dgm:cxn modelId="{8A1C365D-13EC-45D5-A123-F0EEF74CF6DB}" type="presOf" srcId="{FD6C095D-A482-4CAD-A15A-596661498A82}" destId="{E25DED1E-E179-4047-89D0-8527118BDCCA}" srcOrd="1" destOrd="0" presId="urn:microsoft.com/office/officeart/2016/7/layout/RepeatingBendingProcessNew"/>
    <dgm:cxn modelId="{8BA2E611-F443-48E5-A3F6-EFA8692A1F6E}" type="presOf" srcId="{5265140F-1694-4742-9A61-22846C3FDFAA}" destId="{B83A6DB5-4E17-4B7F-98CD-ABC7B29DC8F3}" srcOrd="0" destOrd="0" presId="urn:microsoft.com/office/officeart/2016/7/layout/RepeatingBendingProcessNew"/>
    <dgm:cxn modelId="{9AD67321-EBDB-416A-B952-C96CC8887F9D}" srcId="{DAB91CE7-66AE-402F-B057-C81336B3EFC4}" destId="{79E84935-6F18-4589-AF52-3E7E9466DF2D}" srcOrd="8" destOrd="0" parTransId="{F21B53FB-3DDD-46F7-894F-173DE0EADA79}" sibTransId="{D6704202-9561-42CB-9017-55E28BB07479}"/>
    <dgm:cxn modelId="{4D3D42B9-931E-4FFA-B2D0-02A5C3413015}" type="presParOf" srcId="{F9A4A6A0-E27A-496E-AD9B-758C52206F19}" destId="{6BE38542-60A9-4E2A-A67A-155796B7CEF1}" srcOrd="0" destOrd="0" presId="urn:microsoft.com/office/officeart/2016/7/layout/RepeatingBendingProcessNew"/>
    <dgm:cxn modelId="{B0E7D837-60F1-407C-A096-DDAF758A0CBB}" type="presParOf" srcId="{F9A4A6A0-E27A-496E-AD9B-758C52206F19}" destId="{45CACC81-2205-4E1F-A4CA-49FA0AA7753E}" srcOrd="1" destOrd="0" presId="urn:microsoft.com/office/officeart/2016/7/layout/RepeatingBendingProcessNew"/>
    <dgm:cxn modelId="{E96B2149-AA79-42CE-A5AF-2F7407C16C58}" type="presParOf" srcId="{45CACC81-2205-4E1F-A4CA-49FA0AA7753E}" destId="{D1FDFDDA-6921-4D5E-8A7E-198351766DC6}" srcOrd="0" destOrd="0" presId="urn:microsoft.com/office/officeart/2016/7/layout/RepeatingBendingProcessNew"/>
    <dgm:cxn modelId="{404AE3CE-C253-44B9-BF5F-5F8D9E98062C}" type="presParOf" srcId="{F9A4A6A0-E27A-496E-AD9B-758C52206F19}" destId="{58AF4AA0-0825-4669-9776-311B9DFDE04C}" srcOrd="2" destOrd="0" presId="urn:microsoft.com/office/officeart/2016/7/layout/RepeatingBendingProcessNew"/>
    <dgm:cxn modelId="{271E2AB1-C21B-444B-A49E-6BAC610DD3BB}" type="presParOf" srcId="{F9A4A6A0-E27A-496E-AD9B-758C52206F19}" destId="{C688E729-64A6-40EE-A1CF-C08029A117A8}" srcOrd="3" destOrd="0" presId="urn:microsoft.com/office/officeart/2016/7/layout/RepeatingBendingProcessNew"/>
    <dgm:cxn modelId="{3F454EC1-9818-48AE-9D74-934934312468}" type="presParOf" srcId="{C688E729-64A6-40EE-A1CF-C08029A117A8}" destId="{F16F4B0D-E03E-46F2-9521-4AE96EB713C9}" srcOrd="0" destOrd="0" presId="urn:microsoft.com/office/officeart/2016/7/layout/RepeatingBendingProcessNew"/>
    <dgm:cxn modelId="{EC6ADC24-249E-4F6B-A9BA-C602C4929B2C}" type="presParOf" srcId="{F9A4A6A0-E27A-496E-AD9B-758C52206F19}" destId="{F7D3F5D0-25A0-4AE9-A9A9-EEEFFDC74431}" srcOrd="4" destOrd="0" presId="urn:microsoft.com/office/officeart/2016/7/layout/RepeatingBendingProcessNew"/>
    <dgm:cxn modelId="{13BCB2FC-BF46-4012-A57F-DCA5EFA7515D}" type="presParOf" srcId="{F9A4A6A0-E27A-496E-AD9B-758C52206F19}" destId="{A5179C10-0A1A-4A47-9ADA-21CA3ADD4F31}" srcOrd="5" destOrd="0" presId="urn:microsoft.com/office/officeart/2016/7/layout/RepeatingBendingProcessNew"/>
    <dgm:cxn modelId="{066E4B03-DED7-452E-A4E3-3B4E2412CB0A}" type="presParOf" srcId="{A5179C10-0A1A-4A47-9ADA-21CA3ADD4F31}" destId="{2199A3AD-CE77-44DC-AE51-2FEB9BC1DFF3}" srcOrd="0" destOrd="0" presId="urn:microsoft.com/office/officeart/2016/7/layout/RepeatingBendingProcessNew"/>
    <dgm:cxn modelId="{A9614CE2-7F3E-44E9-943C-F35743A3750C}" type="presParOf" srcId="{F9A4A6A0-E27A-496E-AD9B-758C52206F19}" destId="{943344D9-005A-40BE-A7ED-FB7309F367EE}" srcOrd="6" destOrd="0" presId="urn:microsoft.com/office/officeart/2016/7/layout/RepeatingBendingProcessNew"/>
    <dgm:cxn modelId="{2C16AF7E-1481-4B1D-B28B-3DAD236A8EC0}" type="presParOf" srcId="{F9A4A6A0-E27A-496E-AD9B-758C52206F19}" destId="{2BE2D515-DB23-4491-8D39-897426622FCC}" srcOrd="7" destOrd="0" presId="urn:microsoft.com/office/officeart/2016/7/layout/RepeatingBendingProcessNew"/>
    <dgm:cxn modelId="{30B3DE6E-9F3C-4AE4-9923-EEA8215446AC}" type="presParOf" srcId="{2BE2D515-DB23-4491-8D39-897426622FCC}" destId="{65CF970B-85D3-4237-A7F4-11C5AE744B82}" srcOrd="0" destOrd="0" presId="urn:microsoft.com/office/officeart/2016/7/layout/RepeatingBendingProcessNew"/>
    <dgm:cxn modelId="{FD183B86-A473-4646-9AEF-02F4572EFA24}" type="presParOf" srcId="{F9A4A6A0-E27A-496E-AD9B-758C52206F19}" destId="{B83A6DB5-4E17-4B7F-98CD-ABC7B29DC8F3}" srcOrd="8" destOrd="0" presId="urn:microsoft.com/office/officeart/2016/7/layout/RepeatingBendingProcessNew"/>
    <dgm:cxn modelId="{17E8BE67-76BC-4381-9255-88D5317F9866}" type="presParOf" srcId="{F9A4A6A0-E27A-496E-AD9B-758C52206F19}" destId="{8E94CDB4-1AF2-4E3B-B90D-A1254E938C0B}" srcOrd="9" destOrd="0" presId="urn:microsoft.com/office/officeart/2016/7/layout/RepeatingBendingProcessNew"/>
    <dgm:cxn modelId="{30DB1EE9-3591-4AF2-B963-D6645C3E8373}" type="presParOf" srcId="{8E94CDB4-1AF2-4E3B-B90D-A1254E938C0B}" destId="{70CA46D2-30D6-4D37-8FAC-F669B365F171}" srcOrd="0" destOrd="0" presId="urn:microsoft.com/office/officeart/2016/7/layout/RepeatingBendingProcessNew"/>
    <dgm:cxn modelId="{7C0192F8-BB5A-4CE9-9FB9-A90F1AA1C23E}" type="presParOf" srcId="{F9A4A6A0-E27A-496E-AD9B-758C52206F19}" destId="{204AC857-1D7B-4BB5-B38E-ED31697D3AE4}" srcOrd="10" destOrd="0" presId="urn:microsoft.com/office/officeart/2016/7/layout/RepeatingBendingProcessNew"/>
    <dgm:cxn modelId="{CE9045F0-C18D-4905-BE2C-F4FE523DE512}" type="presParOf" srcId="{F9A4A6A0-E27A-496E-AD9B-758C52206F19}" destId="{6F48C6F4-B1D2-4308-8ECF-68B6DCF6CD81}" srcOrd="11" destOrd="0" presId="urn:microsoft.com/office/officeart/2016/7/layout/RepeatingBendingProcessNew"/>
    <dgm:cxn modelId="{E0EEECBD-C18F-4D91-B9CA-17F1B36BECDA}" type="presParOf" srcId="{6F48C6F4-B1D2-4308-8ECF-68B6DCF6CD81}" destId="{EBDEC440-5EFE-44C0-B8FF-6876F01FA5D7}" srcOrd="0" destOrd="0" presId="urn:microsoft.com/office/officeart/2016/7/layout/RepeatingBendingProcessNew"/>
    <dgm:cxn modelId="{994F2260-C39F-44F9-9286-5898B02ACC2C}" type="presParOf" srcId="{F9A4A6A0-E27A-496E-AD9B-758C52206F19}" destId="{45B2B89B-B888-4EAC-AF94-6BA57E9FF132}" srcOrd="12" destOrd="0" presId="urn:microsoft.com/office/officeart/2016/7/layout/RepeatingBendingProcessNew"/>
    <dgm:cxn modelId="{1A5AB67A-8761-46D2-AE16-1BCD0F2475F6}" type="presParOf" srcId="{F9A4A6A0-E27A-496E-AD9B-758C52206F19}" destId="{86DA97CA-5A57-4263-BB24-605CE1C1E54B}" srcOrd="13" destOrd="0" presId="urn:microsoft.com/office/officeart/2016/7/layout/RepeatingBendingProcessNew"/>
    <dgm:cxn modelId="{E7915EE6-89D6-409B-977D-757EC279FB76}" type="presParOf" srcId="{86DA97CA-5A57-4263-BB24-605CE1C1E54B}" destId="{E25DED1E-E179-4047-89D0-8527118BDCCA}" srcOrd="0" destOrd="0" presId="urn:microsoft.com/office/officeart/2016/7/layout/RepeatingBendingProcessNew"/>
    <dgm:cxn modelId="{6C09A652-DD13-4E4F-9A24-85D685277D52}" type="presParOf" srcId="{F9A4A6A0-E27A-496E-AD9B-758C52206F19}" destId="{38AA6FC3-E911-4F21-BD41-522818FF0FC2}" srcOrd="14" destOrd="0" presId="urn:microsoft.com/office/officeart/2016/7/layout/RepeatingBendingProcessNew"/>
    <dgm:cxn modelId="{1364DA2F-F336-4887-BBB0-0312DC9C2EF2}" type="presParOf" srcId="{F9A4A6A0-E27A-496E-AD9B-758C52206F19}" destId="{3D1B44EA-B2FE-4AEB-8980-F0F7919E9F4D}" srcOrd="15" destOrd="0" presId="urn:microsoft.com/office/officeart/2016/7/layout/RepeatingBendingProcessNew"/>
    <dgm:cxn modelId="{E8BA22F7-922E-4F5F-B7C4-625E9911B2CD}" type="presParOf" srcId="{3D1B44EA-B2FE-4AEB-8980-F0F7919E9F4D}" destId="{AEC2EAC1-E7A0-4947-935E-9B31965ACAD7}" srcOrd="0" destOrd="0" presId="urn:microsoft.com/office/officeart/2016/7/layout/RepeatingBendingProcessNew"/>
    <dgm:cxn modelId="{D93752D8-DE95-425A-AF5A-13D910BB5905}" type="presParOf" srcId="{F9A4A6A0-E27A-496E-AD9B-758C52206F19}" destId="{AF40E3C5-562C-45DB-8AEE-AF45D3592FBF}"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1BF14F-3B05-4A70-AC86-11C52B2E59FE}" type="doc">
      <dgm:prSet loTypeId="urn:microsoft.com/office/officeart/2018/2/layout/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4834118E-B0C9-4120-A346-A1DB81BD1FE9}">
      <dgm:prSet/>
      <dgm:spPr/>
      <dgm:t>
        <a:bodyPr/>
        <a:lstStyle/>
        <a:p>
          <a:pPr>
            <a:lnSpc>
              <a:spcPct val="100000"/>
            </a:lnSpc>
            <a:defRPr b="1"/>
          </a:pPr>
          <a:r>
            <a:rPr lang="en-GB"/>
            <a:t>Development of the </a:t>
          </a:r>
          <a:r>
            <a:rPr lang="en-GB" b="1"/>
            <a:t>cross sector dataset </a:t>
          </a:r>
          <a:r>
            <a:rPr lang="en-GB"/>
            <a:t>and digital referral system for social prescribing</a:t>
          </a:r>
          <a:endParaRPr lang="en-US"/>
        </a:p>
      </dgm:t>
    </dgm:pt>
    <dgm:pt modelId="{2093BA68-A018-43C1-B356-16ABD2C09C6D}" type="parTrans" cxnId="{AD81A5A1-660B-474D-8C43-6984AD0050A2}">
      <dgm:prSet/>
      <dgm:spPr/>
      <dgm:t>
        <a:bodyPr/>
        <a:lstStyle/>
        <a:p>
          <a:endParaRPr lang="en-US"/>
        </a:p>
      </dgm:t>
    </dgm:pt>
    <dgm:pt modelId="{65D3F39A-35C5-4B0B-9B0A-85992024840E}" type="sibTrans" cxnId="{AD81A5A1-660B-474D-8C43-6984AD0050A2}">
      <dgm:prSet/>
      <dgm:spPr/>
      <dgm:t>
        <a:bodyPr/>
        <a:lstStyle/>
        <a:p>
          <a:endParaRPr lang="en-US"/>
        </a:p>
      </dgm:t>
    </dgm:pt>
    <dgm:pt modelId="{2BD62564-2142-4E7A-98CC-6E5C1BD199B1}">
      <dgm:prSet/>
      <dgm:spPr/>
      <dgm:t>
        <a:bodyPr/>
        <a:lstStyle/>
        <a:p>
          <a:pPr>
            <a:lnSpc>
              <a:spcPct val="100000"/>
            </a:lnSpc>
            <a:defRPr b="1"/>
          </a:pPr>
          <a:r>
            <a:rPr lang="en-GB" b="1"/>
            <a:t>Supported Employment </a:t>
          </a:r>
          <a:r>
            <a:rPr lang="en-GB"/>
            <a:t>via a cross sector network </a:t>
          </a:r>
          <a:endParaRPr lang="en-US"/>
        </a:p>
      </dgm:t>
    </dgm:pt>
    <dgm:pt modelId="{16BE48CC-673A-4D8E-BB94-C80715366D29}" type="parTrans" cxnId="{ADE1F86D-B77A-48CC-B0DD-A234F969DCE9}">
      <dgm:prSet/>
      <dgm:spPr/>
      <dgm:t>
        <a:bodyPr/>
        <a:lstStyle/>
        <a:p>
          <a:endParaRPr lang="en-US"/>
        </a:p>
      </dgm:t>
    </dgm:pt>
    <dgm:pt modelId="{576B6F21-1AE9-48AC-9C2E-D2B683C70D5E}" type="sibTrans" cxnId="{ADE1F86D-B77A-48CC-B0DD-A234F969DCE9}">
      <dgm:prSet/>
      <dgm:spPr/>
      <dgm:t>
        <a:bodyPr/>
        <a:lstStyle/>
        <a:p>
          <a:endParaRPr lang="en-US"/>
        </a:p>
      </dgm:t>
    </dgm:pt>
    <dgm:pt modelId="{B6F95758-9DC6-48BB-9657-50FEFE255D4B}">
      <dgm:prSet/>
      <dgm:spPr/>
      <dgm:t>
        <a:bodyPr/>
        <a:lstStyle/>
        <a:p>
          <a:pPr>
            <a:lnSpc>
              <a:spcPct val="100000"/>
            </a:lnSpc>
          </a:pPr>
          <a:r>
            <a:rPr lang="en-GB" dirty="0"/>
            <a:t>Employer Engagement</a:t>
          </a:r>
          <a:endParaRPr lang="en-US" dirty="0"/>
        </a:p>
      </dgm:t>
    </dgm:pt>
    <dgm:pt modelId="{A83D976B-6A94-415E-85BE-F1C2034CAEBD}" type="parTrans" cxnId="{C6502A9F-527F-41CD-B426-DB6C556750A7}">
      <dgm:prSet/>
      <dgm:spPr/>
      <dgm:t>
        <a:bodyPr/>
        <a:lstStyle/>
        <a:p>
          <a:endParaRPr lang="en-US"/>
        </a:p>
      </dgm:t>
    </dgm:pt>
    <dgm:pt modelId="{A07631C0-000D-4F46-A08A-D54637573EF2}" type="sibTrans" cxnId="{C6502A9F-527F-41CD-B426-DB6C556750A7}">
      <dgm:prSet/>
      <dgm:spPr/>
      <dgm:t>
        <a:bodyPr/>
        <a:lstStyle/>
        <a:p>
          <a:endParaRPr lang="en-US"/>
        </a:p>
      </dgm:t>
    </dgm:pt>
    <dgm:pt modelId="{47282FD4-9508-4E79-ADD1-9C9516D4E9F1}">
      <dgm:prSet/>
      <dgm:spPr/>
      <dgm:t>
        <a:bodyPr/>
        <a:lstStyle/>
        <a:p>
          <a:pPr>
            <a:lnSpc>
              <a:spcPct val="100000"/>
            </a:lnSpc>
          </a:pPr>
          <a:r>
            <a:rPr lang="en-GB" dirty="0"/>
            <a:t>Professional Accreditation</a:t>
          </a:r>
          <a:r>
            <a:rPr lang="en-GB" b="1" dirty="0"/>
            <a:t/>
          </a:r>
          <a:br>
            <a:rPr lang="en-GB" b="1" dirty="0"/>
          </a:br>
          <a:r>
            <a:rPr lang="en-GB" dirty="0"/>
            <a:t>Sourcing Additional Funding </a:t>
          </a:r>
          <a:endParaRPr lang="en-US" dirty="0"/>
        </a:p>
      </dgm:t>
    </dgm:pt>
    <dgm:pt modelId="{8628741F-C819-41C0-B958-3C55624068A5}" type="parTrans" cxnId="{B76AF8BB-46CE-4665-BF5F-F6889EB5B878}">
      <dgm:prSet/>
      <dgm:spPr/>
      <dgm:t>
        <a:bodyPr/>
        <a:lstStyle/>
        <a:p>
          <a:endParaRPr lang="en-US"/>
        </a:p>
      </dgm:t>
    </dgm:pt>
    <dgm:pt modelId="{20D5AF15-196D-44D5-8B8C-7FA5BFC9AEF1}" type="sibTrans" cxnId="{B76AF8BB-46CE-4665-BF5F-F6889EB5B878}">
      <dgm:prSet/>
      <dgm:spPr/>
      <dgm:t>
        <a:bodyPr/>
        <a:lstStyle/>
        <a:p>
          <a:endParaRPr lang="en-US"/>
        </a:p>
      </dgm:t>
    </dgm:pt>
    <dgm:pt modelId="{10267B9A-C958-4716-9B11-DD00E63CA639}">
      <dgm:prSet/>
      <dgm:spPr/>
      <dgm:t>
        <a:bodyPr/>
        <a:lstStyle/>
        <a:p>
          <a:pPr>
            <a:lnSpc>
              <a:spcPct val="100000"/>
            </a:lnSpc>
            <a:defRPr b="1"/>
          </a:pPr>
          <a:r>
            <a:rPr lang="en-GB" b="1"/>
            <a:t>Advice Sector </a:t>
          </a:r>
          <a:r>
            <a:rPr lang="en-GB"/>
            <a:t>-  networking, integrating, preparing advice organisations </a:t>
          </a:r>
          <a:endParaRPr lang="en-US"/>
        </a:p>
      </dgm:t>
    </dgm:pt>
    <dgm:pt modelId="{347E7CBF-D1D4-49EE-8722-145ED6F650AB}" type="parTrans" cxnId="{43B7BDE3-CE4F-45F1-8C5B-A19D234D811E}">
      <dgm:prSet/>
      <dgm:spPr/>
      <dgm:t>
        <a:bodyPr/>
        <a:lstStyle/>
        <a:p>
          <a:endParaRPr lang="en-US"/>
        </a:p>
      </dgm:t>
    </dgm:pt>
    <dgm:pt modelId="{1C860594-8EFB-4820-BADF-5CBD23C41E01}" type="sibTrans" cxnId="{43B7BDE3-CE4F-45F1-8C5B-A19D234D811E}">
      <dgm:prSet/>
      <dgm:spPr/>
      <dgm:t>
        <a:bodyPr/>
        <a:lstStyle/>
        <a:p>
          <a:endParaRPr lang="en-US"/>
        </a:p>
      </dgm:t>
    </dgm:pt>
    <dgm:pt modelId="{4D25B527-4B5D-446C-99B6-E7A5CDF57C2E}">
      <dgm:prSet/>
      <dgm:spPr/>
      <dgm:t>
        <a:bodyPr/>
        <a:lstStyle/>
        <a:p>
          <a:pPr>
            <a:lnSpc>
              <a:spcPct val="100000"/>
            </a:lnSpc>
            <a:defRPr b="1"/>
          </a:pPr>
          <a:r>
            <a:rPr lang="en-GB" b="1" dirty="0"/>
            <a:t>Navigation</a:t>
          </a:r>
          <a:r>
            <a:rPr lang="en-GB" dirty="0"/>
            <a:t> and referrals- navigation roles in the borough </a:t>
          </a:r>
        </a:p>
        <a:p>
          <a:pPr>
            <a:lnSpc>
              <a:spcPct val="100000"/>
            </a:lnSpc>
            <a:defRPr b="1"/>
          </a:pPr>
          <a:r>
            <a:rPr lang="en-GB" dirty="0"/>
            <a:t>common language / competency framework;</a:t>
          </a:r>
        </a:p>
        <a:p>
          <a:pPr>
            <a:lnSpc>
              <a:spcPct val="100000"/>
            </a:lnSpc>
            <a:defRPr b="1"/>
          </a:pPr>
          <a:r>
            <a:rPr lang="en-GB" dirty="0"/>
            <a:t> understanding the criteria and gaps</a:t>
          </a:r>
          <a:endParaRPr lang="en-US" dirty="0"/>
        </a:p>
      </dgm:t>
    </dgm:pt>
    <dgm:pt modelId="{793B7B17-1EC9-42AE-B74C-521ED0EE9A3B}" type="parTrans" cxnId="{3F314B31-6529-4CCA-8D38-C20560B464B1}">
      <dgm:prSet/>
      <dgm:spPr/>
      <dgm:t>
        <a:bodyPr/>
        <a:lstStyle/>
        <a:p>
          <a:endParaRPr lang="en-US"/>
        </a:p>
      </dgm:t>
    </dgm:pt>
    <dgm:pt modelId="{946AE53A-9AC5-4810-877D-9A89E93BEA9F}" type="sibTrans" cxnId="{3F314B31-6529-4CCA-8D38-C20560B464B1}">
      <dgm:prSet/>
      <dgm:spPr/>
      <dgm:t>
        <a:bodyPr/>
        <a:lstStyle/>
        <a:p>
          <a:endParaRPr lang="en-US"/>
        </a:p>
      </dgm:t>
    </dgm:pt>
    <dgm:pt modelId="{5B890377-1CF9-4818-8487-1CC0A50DBDE0}" type="pres">
      <dgm:prSet presAssocID="{CA1BF14F-3B05-4A70-AC86-11C52B2E59FE}" presName="root" presStyleCnt="0">
        <dgm:presLayoutVars>
          <dgm:dir/>
          <dgm:resizeHandles val="exact"/>
        </dgm:presLayoutVars>
      </dgm:prSet>
      <dgm:spPr/>
      <dgm:t>
        <a:bodyPr/>
        <a:lstStyle/>
        <a:p>
          <a:endParaRPr lang="en-GB"/>
        </a:p>
      </dgm:t>
    </dgm:pt>
    <dgm:pt modelId="{1862C00B-A319-4BF0-AFBD-34B534B4C6DC}" type="pres">
      <dgm:prSet presAssocID="{4834118E-B0C9-4120-A346-A1DB81BD1FE9}" presName="compNode" presStyleCnt="0"/>
      <dgm:spPr/>
    </dgm:pt>
    <dgm:pt modelId="{92219951-6268-4308-811F-8D44B902AD0C}" type="pres">
      <dgm:prSet presAssocID="{4834118E-B0C9-4120-A346-A1DB81BD1FE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Network"/>
        </a:ext>
      </dgm:extLst>
    </dgm:pt>
    <dgm:pt modelId="{186264AF-3A2C-415A-B671-73F88C89AAF8}" type="pres">
      <dgm:prSet presAssocID="{4834118E-B0C9-4120-A346-A1DB81BD1FE9}" presName="iconSpace" presStyleCnt="0"/>
      <dgm:spPr/>
    </dgm:pt>
    <dgm:pt modelId="{7DF6B297-506C-4A91-B16F-AD0AEEDFE8DA}" type="pres">
      <dgm:prSet presAssocID="{4834118E-B0C9-4120-A346-A1DB81BD1FE9}" presName="parTx" presStyleLbl="revTx" presStyleIdx="0" presStyleCnt="8">
        <dgm:presLayoutVars>
          <dgm:chMax val="0"/>
          <dgm:chPref val="0"/>
        </dgm:presLayoutVars>
      </dgm:prSet>
      <dgm:spPr/>
      <dgm:t>
        <a:bodyPr/>
        <a:lstStyle/>
        <a:p>
          <a:endParaRPr lang="en-GB"/>
        </a:p>
      </dgm:t>
    </dgm:pt>
    <dgm:pt modelId="{CF1C45E6-4976-4E9F-9A65-B495A4B81380}" type="pres">
      <dgm:prSet presAssocID="{4834118E-B0C9-4120-A346-A1DB81BD1FE9}" presName="txSpace" presStyleCnt="0"/>
      <dgm:spPr/>
    </dgm:pt>
    <dgm:pt modelId="{AF91087B-E47B-46E8-AE2A-1826F19597F6}" type="pres">
      <dgm:prSet presAssocID="{4834118E-B0C9-4120-A346-A1DB81BD1FE9}" presName="desTx" presStyleLbl="revTx" presStyleIdx="1" presStyleCnt="8">
        <dgm:presLayoutVars/>
      </dgm:prSet>
      <dgm:spPr/>
    </dgm:pt>
    <dgm:pt modelId="{B846738E-1471-4229-8246-0C91EC2ABA5D}" type="pres">
      <dgm:prSet presAssocID="{65D3F39A-35C5-4B0B-9B0A-85992024840E}" presName="sibTrans" presStyleCnt="0"/>
      <dgm:spPr/>
    </dgm:pt>
    <dgm:pt modelId="{DDEAC7CE-6E9F-4053-8173-4DFCD6696D2E}" type="pres">
      <dgm:prSet presAssocID="{2BD62564-2142-4E7A-98CC-6E5C1BD199B1}" presName="compNode" presStyleCnt="0"/>
      <dgm:spPr/>
    </dgm:pt>
    <dgm:pt modelId="{1C0FDB9F-7D6B-4FC9-8FC4-D0CF5180AA04}" type="pres">
      <dgm:prSet presAssocID="{2BD62564-2142-4E7A-98CC-6E5C1BD199B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Handshake"/>
        </a:ext>
      </dgm:extLst>
    </dgm:pt>
    <dgm:pt modelId="{CE656755-ADA7-474B-A0A2-D892CCF70AB6}" type="pres">
      <dgm:prSet presAssocID="{2BD62564-2142-4E7A-98CC-6E5C1BD199B1}" presName="iconSpace" presStyleCnt="0"/>
      <dgm:spPr/>
    </dgm:pt>
    <dgm:pt modelId="{DDFC1B66-A9DE-4712-8B9B-00EA2F9B8CB0}" type="pres">
      <dgm:prSet presAssocID="{2BD62564-2142-4E7A-98CC-6E5C1BD199B1}" presName="parTx" presStyleLbl="revTx" presStyleIdx="2" presStyleCnt="8">
        <dgm:presLayoutVars>
          <dgm:chMax val="0"/>
          <dgm:chPref val="0"/>
        </dgm:presLayoutVars>
      </dgm:prSet>
      <dgm:spPr/>
      <dgm:t>
        <a:bodyPr/>
        <a:lstStyle/>
        <a:p>
          <a:endParaRPr lang="en-GB"/>
        </a:p>
      </dgm:t>
    </dgm:pt>
    <dgm:pt modelId="{32D1BEC9-2116-4373-A168-50A226CEAFC7}" type="pres">
      <dgm:prSet presAssocID="{2BD62564-2142-4E7A-98CC-6E5C1BD199B1}" presName="txSpace" presStyleCnt="0"/>
      <dgm:spPr/>
    </dgm:pt>
    <dgm:pt modelId="{98D286EF-1132-45BD-8086-BFA193DE7575}" type="pres">
      <dgm:prSet presAssocID="{2BD62564-2142-4E7A-98CC-6E5C1BD199B1}" presName="desTx" presStyleLbl="revTx" presStyleIdx="3" presStyleCnt="8" custLinFactY="-135815" custLinFactNeighborX="-4634" custLinFactNeighborY="-200000">
        <dgm:presLayoutVars/>
      </dgm:prSet>
      <dgm:spPr/>
      <dgm:t>
        <a:bodyPr/>
        <a:lstStyle/>
        <a:p>
          <a:endParaRPr lang="en-GB"/>
        </a:p>
      </dgm:t>
    </dgm:pt>
    <dgm:pt modelId="{D3E95057-9927-434F-8128-4EB374CF6A44}" type="pres">
      <dgm:prSet presAssocID="{576B6F21-1AE9-48AC-9C2E-D2B683C70D5E}" presName="sibTrans" presStyleCnt="0"/>
      <dgm:spPr/>
    </dgm:pt>
    <dgm:pt modelId="{8124D6FA-7AE8-4989-82BB-0346FC6D68F1}" type="pres">
      <dgm:prSet presAssocID="{10267B9A-C958-4716-9B11-DD00E63CA639}" presName="compNode" presStyleCnt="0"/>
      <dgm:spPr/>
    </dgm:pt>
    <dgm:pt modelId="{C36E6A68-D559-4B98-978A-7EA6CFA92596}" type="pres">
      <dgm:prSet presAssocID="{10267B9A-C958-4716-9B11-DD00E63CA639}"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Meeting"/>
        </a:ext>
      </dgm:extLst>
    </dgm:pt>
    <dgm:pt modelId="{352B03A5-1387-438D-A95B-5BDC73A1C78C}" type="pres">
      <dgm:prSet presAssocID="{10267B9A-C958-4716-9B11-DD00E63CA639}" presName="iconSpace" presStyleCnt="0"/>
      <dgm:spPr/>
    </dgm:pt>
    <dgm:pt modelId="{A2CCA677-D552-473F-BBE1-AA58F18F0A7E}" type="pres">
      <dgm:prSet presAssocID="{10267B9A-C958-4716-9B11-DD00E63CA639}" presName="parTx" presStyleLbl="revTx" presStyleIdx="4" presStyleCnt="8">
        <dgm:presLayoutVars>
          <dgm:chMax val="0"/>
          <dgm:chPref val="0"/>
        </dgm:presLayoutVars>
      </dgm:prSet>
      <dgm:spPr/>
      <dgm:t>
        <a:bodyPr/>
        <a:lstStyle/>
        <a:p>
          <a:endParaRPr lang="en-GB"/>
        </a:p>
      </dgm:t>
    </dgm:pt>
    <dgm:pt modelId="{D3B8A521-F3C8-4523-88DC-8CE94D72AF2C}" type="pres">
      <dgm:prSet presAssocID="{10267B9A-C958-4716-9B11-DD00E63CA639}" presName="txSpace" presStyleCnt="0"/>
      <dgm:spPr/>
    </dgm:pt>
    <dgm:pt modelId="{2774D3E5-4CB9-4295-BB99-DAC76E7CBAFB}" type="pres">
      <dgm:prSet presAssocID="{10267B9A-C958-4716-9B11-DD00E63CA639}" presName="desTx" presStyleLbl="revTx" presStyleIdx="5" presStyleCnt="8">
        <dgm:presLayoutVars/>
      </dgm:prSet>
      <dgm:spPr/>
    </dgm:pt>
    <dgm:pt modelId="{5D452A0C-24B2-43A8-A19A-BA88E19C34E1}" type="pres">
      <dgm:prSet presAssocID="{1C860594-8EFB-4820-BADF-5CBD23C41E01}" presName="sibTrans" presStyleCnt="0"/>
      <dgm:spPr/>
    </dgm:pt>
    <dgm:pt modelId="{AA8DAACC-3FBF-471F-B59F-9347A68E37D8}" type="pres">
      <dgm:prSet presAssocID="{4D25B527-4B5D-446C-99B6-E7A5CDF57C2E}" presName="compNode" presStyleCnt="0"/>
      <dgm:spPr/>
    </dgm:pt>
    <dgm:pt modelId="{D8740775-05C4-4CBF-9FB8-E6F99D5A0B9B}" type="pres">
      <dgm:prSet presAssocID="{4D25B527-4B5D-446C-99B6-E7A5CDF57C2E}"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Checkmark"/>
        </a:ext>
      </dgm:extLst>
    </dgm:pt>
    <dgm:pt modelId="{C427982D-5A2B-4516-9BF6-CFBD0F99854A}" type="pres">
      <dgm:prSet presAssocID="{4D25B527-4B5D-446C-99B6-E7A5CDF57C2E}" presName="iconSpace" presStyleCnt="0"/>
      <dgm:spPr/>
    </dgm:pt>
    <dgm:pt modelId="{D26737DC-5E75-44F2-A814-C515DB7AA30D}" type="pres">
      <dgm:prSet presAssocID="{4D25B527-4B5D-446C-99B6-E7A5CDF57C2E}" presName="parTx" presStyleLbl="revTx" presStyleIdx="6" presStyleCnt="8">
        <dgm:presLayoutVars>
          <dgm:chMax val="0"/>
          <dgm:chPref val="0"/>
        </dgm:presLayoutVars>
      </dgm:prSet>
      <dgm:spPr/>
      <dgm:t>
        <a:bodyPr/>
        <a:lstStyle/>
        <a:p>
          <a:endParaRPr lang="en-GB"/>
        </a:p>
      </dgm:t>
    </dgm:pt>
    <dgm:pt modelId="{034865D2-BF33-4E44-BB6C-B24BF1BA28B8}" type="pres">
      <dgm:prSet presAssocID="{4D25B527-4B5D-446C-99B6-E7A5CDF57C2E}" presName="txSpace" presStyleCnt="0"/>
      <dgm:spPr/>
    </dgm:pt>
    <dgm:pt modelId="{8ACD153D-BBF3-4275-B958-A93AE7A6969B}" type="pres">
      <dgm:prSet presAssocID="{4D25B527-4B5D-446C-99B6-E7A5CDF57C2E}" presName="desTx" presStyleLbl="revTx" presStyleIdx="7" presStyleCnt="8">
        <dgm:presLayoutVars/>
      </dgm:prSet>
      <dgm:spPr/>
    </dgm:pt>
  </dgm:ptLst>
  <dgm:cxnLst>
    <dgm:cxn modelId="{40E0EC59-ED98-4991-B21C-3089787F483C}" type="presOf" srcId="{10267B9A-C958-4716-9B11-DD00E63CA639}" destId="{A2CCA677-D552-473F-BBE1-AA58F18F0A7E}" srcOrd="0" destOrd="0" presId="urn:microsoft.com/office/officeart/2018/2/layout/IconLabelDescriptionList"/>
    <dgm:cxn modelId="{43B7BDE3-CE4F-45F1-8C5B-A19D234D811E}" srcId="{CA1BF14F-3B05-4A70-AC86-11C52B2E59FE}" destId="{10267B9A-C958-4716-9B11-DD00E63CA639}" srcOrd="2" destOrd="0" parTransId="{347E7CBF-D1D4-49EE-8722-145ED6F650AB}" sibTransId="{1C860594-8EFB-4820-BADF-5CBD23C41E01}"/>
    <dgm:cxn modelId="{332D1771-E44A-408C-8C95-A7A35F6F9663}" type="presOf" srcId="{4834118E-B0C9-4120-A346-A1DB81BD1FE9}" destId="{7DF6B297-506C-4A91-B16F-AD0AEEDFE8DA}" srcOrd="0" destOrd="0" presId="urn:microsoft.com/office/officeart/2018/2/layout/IconLabelDescriptionList"/>
    <dgm:cxn modelId="{1663B46D-3BA8-428A-8ED7-3FE4E0C5D727}" type="presOf" srcId="{47282FD4-9508-4E79-ADD1-9C9516D4E9F1}" destId="{98D286EF-1132-45BD-8086-BFA193DE7575}" srcOrd="0" destOrd="1" presId="urn:microsoft.com/office/officeart/2018/2/layout/IconLabelDescriptionList"/>
    <dgm:cxn modelId="{DCC87EC1-63CD-4158-AF0B-11622EAAB513}" type="presOf" srcId="{4D25B527-4B5D-446C-99B6-E7A5CDF57C2E}" destId="{D26737DC-5E75-44F2-A814-C515DB7AA30D}" srcOrd="0" destOrd="0" presId="urn:microsoft.com/office/officeart/2018/2/layout/IconLabelDescriptionList"/>
    <dgm:cxn modelId="{A674DBF1-0C68-4FB8-B813-35177B75F16B}" type="presOf" srcId="{CA1BF14F-3B05-4A70-AC86-11C52B2E59FE}" destId="{5B890377-1CF9-4818-8487-1CC0A50DBDE0}" srcOrd="0" destOrd="0" presId="urn:microsoft.com/office/officeart/2018/2/layout/IconLabelDescriptionList"/>
    <dgm:cxn modelId="{C6502A9F-527F-41CD-B426-DB6C556750A7}" srcId="{2BD62564-2142-4E7A-98CC-6E5C1BD199B1}" destId="{B6F95758-9DC6-48BB-9657-50FEFE255D4B}" srcOrd="0" destOrd="0" parTransId="{A83D976B-6A94-415E-85BE-F1C2034CAEBD}" sibTransId="{A07631C0-000D-4F46-A08A-D54637573EF2}"/>
    <dgm:cxn modelId="{6FCCC55F-C7C2-457C-98F4-A425F92E11DC}" type="presOf" srcId="{2BD62564-2142-4E7A-98CC-6E5C1BD199B1}" destId="{DDFC1B66-A9DE-4712-8B9B-00EA2F9B8CB0}" srcOrd="0" destOrd="0" presId="urn:microsoft.com/office/officeart/2018/2/layout/IconLabelDescriptionList"/>
    <dgm:cxn modelId="{3F314B31-6529-4CCA-8D38-C20560B464B1}" srcId="{CA1BF14F-3B05-4A70-AC86-11C52B2E59FE}" destId="{4D25B527-4B5D-446C-99B6-E7A5CDF57C2E}" srcOrd="3" destOrd="0" parTransId="{793B7B17-1EC9-42AE-B74C-521ED0EE9A3B}" sibTransId="{946AE53A-9AC5-4810-877D-9A89E93BEA9F}"/>
    <dgm:cxn modelId="{B76AF8BB-46CE-4665-BF5F-F6889EB5B878}" srcId="{2BD62564-2142-4E7A-98CC-6E5C1BD199B1}" destId="{47282FD4-9508-4E79-ADD1-9C9516D4E9F1}" srcOrd="1" destOrd="0" parTransId="{8628741F-C819-41C0-B958-3C55624068A5}" sibTransId="{20D5AF15-196D-44D5-8B8C-7FA5BFC9AEF1}"/>
    <dgm:cxn modelId="{FD3C4C76-3C87-4E64-9598-98CFEA317269}" type="presOf" srcId="{B6F95758-9DC6-48BB-9657-50FEFE255D4B}" destId="{98D286EF-1132-45BD-8086-BFA193DE7575}" srcOrd="0" destOrd="0" presId="urn:microsoft.com/office/officeart/2018/2/layout/IconLabelDescriptionList"/>
    <dgm:cxn modelId="{ADE1F86D-B77A-48CC-B0DD-A234F969DCE9}" srcId="{CA1BF14F-3B05-4A70-AC86-11C52B2E59FE}" destId="{2BD62564-2142-4E7A-98CC-6E5C1BD199B1}" srcOrd="1" destOrd="0" parTransId="{16BE48CC-673A-4D8E-BB94-C80715366D29}" sibTransId="{576B6F21-1AE9-48AC-9C2E-D2B683C70D5E}"/>
    <dgm:cxn modelId="{AD81A5A1-660B-474D-8C43-6984AD0050A2}" srcId="{CA1BF14F-3B05-4A70-AC86-11C52B2E59FE}" destId="{4834118E-B0C9-4120-A346-A1DB81BD1FE9}" srcOrd="0" destOrd="0" parTransId="{2093BA68-A018-43C1-B356-16ABD2C09C6D}" sibTransId="{65D3F39A-35C5-4B0B-9B0A-85992024840E}"/>
    <dgm:cxn modelId="{6180E074-8EA8-4DDA-A29C-972A0C4C18B5}" type="presParOf" srcId="{5B890377-1CF9-4818-8487-1CC0A50DBDE0}" destId="{1862C00B-A319-4BF0-AFBD-34B534B4C6DC}" srcOrd="0" destOrd="0" presId="urn:microsoft.com/office/officeart/2018/2/layout/IconLabelDescriptionList"/>
    <dgm:cxn modelId="{733F56F4-0AD2-4C88-83EC-A6D98A486228}" type="presParOf" srcId="{1862C00B-A319-4BF0-AFBD-34B534B4C6DC}" destId="{92219951-6268-4308-811F-8D44B902AD0C}" srcOrd="0" destOrd="0" presId="urn:microsoft.com/office/officeart/2018/2/layout/IconLabelDescriptionList"/>
    <dgm:cxn modelId="{A2C1A867-DBDA-4E5D-82EA-37C416AE7268}" type="presParOf" srcId="{1862C00B-A319-4BF0-AFBD-34B534B4C6DC}" destId="{186264AF-3A2C-415A-B671-73F88C89AAF8}" srcOrd="1" destOrd="0" presId="urn:microsoft.com/office/officeart/2018/2/layout/IconLabelDescriptionList"/>
    <dgm:cxn modelId="{B218A302-6BF8-43D8-8135-997A8879AD9A}" type="presParOf" srcId="{1862C00B-A319-4BF0-AFBD-34B534B4C6DC}" destId="{7DF6B297-506C-4A91-B16F-AD0AEEDFE8DA}" srcOrd="2" destOrd="0" presId="urn:microsoft.com/office/officeart/2018/2/layout/IconLabelDescriptionList"/>
    <dgm:cxn modelId="{62A305A1-5C8E-491F-90FF-C160D45D1F0D}" type="presParOf" srcId="{1862C00B-A319-4BF0-AFBD-34B534B4C6DC}" destId="{CF1C45E6-4976-4E9F-9A65-B495A4B81380}" srcOrd="3" destOrd="0" presId="urn:microsoft.com/office/officeart/2018/2/layout/IconLabelDescriptionList"/>
    <dgm:cxn modelId="{E59C6349-2780-4B0D-BB0F-79BF256B658F}" type="presParOf" srcId="{1862C00B-A319-4BF0-AFBD-34B534B4C6DC}" destId="{AF91087B-E47B-46E8-AE2A-1826F19597F6}" srcOrd="4" destOrd="0" presId="urn:microsoft.com/office/officeart/2018/2/layout/IconLabelDescriptionList"/>
    <dgm:cxn modelId="{83FD0577-C024-4D83-B90E-2252B6E18257}" type="presParOf" srcId="{5B890377-1CF9-4818-8487-1CC0A50DBDE0}" destId="{B846738E-1471-4229-8246-0C91EC2ABA5D}" srcOrd="1" destOrd="0" presId="urn:microsoft.com/office/officeart/2018/2/layout/IconLabelDescriptionList"/>
    <dgm:cxn modelId="{E3BDE58A-C968-4388-9053-BB3F59F7388D}" type="presParOf" srcId="{5B890377-1CF9-4818-8487-1CC0A50DBDE0}" destId="{DDEAC7CE-6E9F-4053-8173-4DFCD6696D2E}" srcOrd="2" destOrd="0" presId="urn:microsoft.com/office/officeart/2018/2/layout/IconLabelDescriptionList"/>
    <dgm:cxn modelId="{A54E9150-B7BF-4AC5-8AB7-54E2896BF4D9}" type="presParOf" srcId="{DDEAC7CE-6E9F-4053-8173-4DFCD6696D2E}" destId="{1C0FDB9F-7D6B-4FC9-8FC4-D0CF5180AA04}" srcOrd="0" destOrd="0" presId="urn:microsoft.com/office/officeart/2018/2/layout/IconLabelDescriptionList"/>
    <dgm:cxn modelId="{A04F636B-47D8-4B27-B713-5A4387DA18FF}" type="presParOf" srcId="{DDEAC7CE-6E9F-4053-8173-4DFCD6696D2E}" destId="{CE656755-ADA7-474B-A0A2-D892CCF70AB6}" srcOrd="1" destOrd="0" presId="urn:microsoft.com/office/officeart/2018/2/layout/IconLabelDescriptionList"/>
    <dgm:cxn modelId="{1D9BF273-4797-4A63-950F-2BF5AA09B367}" type="presParOf" srcId="{DDEAC7CE-6E9F-4053-8173-4DFCD6696D2E}" destId="{DDFC1B66-A9DE-4712-8B9B-00EA2F9B8CB0}" srcOrd="2" destOrd="0" presId="urn:microsoft.com/office/officeart/2018/2/layout/IconLabelDescriptionList"/>
    <dgm:cxn modelId="{676AA244-17B0-412F-A41C-17A27EED6EF8}" type="presParOf" srcId="{DDEAC7CE-6E9F-4053-8173-4DFCD6696D2E}" destId="{32D1BEC9-2116-4373-A168-50A226CEAFC7}" srcOrd="3" destOrd="0" presId="urn:microsoft.com/office/officeart/2018/2/layout/IconLabelDescriptionList"/>
    <dgm:cxn modelId="{4BFB7FC1-3F87-41D0-B28D-B02AE79C4A79}" type="presParOf" srcId="{DDEAC7CE-6E9F-4053-8173-4DFCD6696D2E}" destId="{98D286EF-1132-45BD-8086-BFA193DE7575}" srcOrd="4" destOrd="0" presId="urn:microsoft.com/office/officeart/2018/2/layout/IconLabelDescriptionList"/>
    <dgm:cxn modelId="{D0EAB5DC-7DF8-418B-9A87-F6077E2CE7BC}" type="presParOf" srcId="{5B890377-1CF9-4818-8487-1CC0A50DBDE0}" destId="{D3E95057-9927-434F-8128-4EB374CF6A44}" srcOrd="3" destOrd="0" presId="urn:microsoft.com/office/officeart/2018/2/layout/IconLabelDescriptionList"/>
    <dgm:cxn modelId="{9A3EC352-1729-4658-8F70-053BA2DE7019}" type="presParOf" srcId="{5B890377-1CF9-4818-8487-1CC0A50DBDE0}" destId="{8124D6FA-7AE8-4989-82BB-0346FC6D68F1}" srcOrd="4" destOrd="0" presId="urn:microsoft.com/office/officeart/2018/2/layout/IconLabelDescriptionList"/>
    <dgm:cxn modelId="{6CAE16C3-9AA3-4857-B7E5-14336A641740}" type="presParOf" srcId="{8124D6FA-7AE8-4989-82BB-0346FC6D68F1}" destId="{C36E6A68-D559-4B98-978A-7EA6CFA92596}" srcOrd="0" destOrd="0" presId="urn:microsoft.com/office/officeart/2018/2/layout/IconLabelDescriptionList"/>
    <dgm:cxn modelId="{295A8D69-E97E-41D0-AAE3-5B65E0351500}" type="presParOf" srcId="{8124D6FA-7AE8-4989-82BB-0346FC6D68F1}" destId="{352B03A5-1387-438D-A95B-5BDC73A1C78C}" srcOrd="1" destOrd="0" presId="urn:microsoft.com/office/officeart/2018/2/layout/IconLabelDescriptionList"/>
    <dgm:cxn modelId="{EED981AC-A54E-4238-A0AA-A9AFCAD87113}" type="presParOf" srcId="{8124D6FA-7AE8-4989-82BB-0346FC6D68F1}" destId="{A2CCA677-D552-473F-BBE1-AA58F18F0A7E}" srcOrd="2" destOrd="0" presId="urn:microsoft.com/office/officeart/2018/2/layout/IconLabelDescriptionList"/>
    <dgm:cxn modelId="{73958E0C-1EE2-47E5-8AA9-3287E8DB7750}" type="presParOf" srcId="{8124D6FA-7AE8-4989-82BB-0346FC6D68F1}" destId="{D3B8A521-F3C8-4523-88DC-8CE94D72AF2C}" srcOrd="3" destOrd="0" presId="urn:microsoft.com/office/officeart/2018/2/layout/IconLabelDescriptionList"/>
    <dgm:cxn modelId="{C5BA3589-A5F0-4D8D-8A8E-1A448E049F8C}" type="presParOf" srcId="{8124D6FA-7AE8-4989-82BB-0346FC6D68F1}" destId="{2774D3E5-4CB9-4295-BB99-DAC76E7CBAFB}" srcOrd="4" destOrd="0" presId="urn:microsoft.com/office/officeart/2018/2/layout/IconLabelDescriptionList"/>
    <dgm:cxn modelId="{4D9C2B34-6DF6-48E0-9AB5-1826956E1B6A}" type="presParOf" srcId="{5B890377-1CF9-4818-8487-1CC0A50DBDE0}" destId="{5D452A0C-24B2-43A8-A19A-BA88E19C34E1}" srcOrd="5" destOrd="0" presId="urn:microsoft.com/office/officeart/2018/2/layout/IconLabelDescriptionList"/>
    <dgm:cxn modelId="{AFC5FC7D-2B28-46C6-B046-A51481D80025}" type="presParOf" srcId="{5B890377-1CF9-4818-8487-1CC0A50DBDE0}" destId="{AA8DAACC-3FBF-471F-B59F-9347A68E37D8}" srcOrd="6" destOrd="0" presId="urn:microsoft.com/office/officeart/2018/2/layout/IconLabelDescriptionList"/>
    <dgm:cxn modelId="{B4CA4598-ECBB-441F-AC9B-88F22BB8B073}" type="presParOf" srcId="{AA8DAACC-3FBF-471F-B59F-9347A68E37D8}" destId="{D8740775-05C4-4CBF-9FB8-E6F99D5A0B9B}" srcOrd="0" destOrd="0" presId="urn:microsoft.com/office/officeart/2018/2/layout/IconLabelDescriptionList"/>
    <dgm:cxn modelId="{B455D5E8-AB71-49EF-939E-711902A71312}" type="presParOf" srcId="{AA8DAACC-3FBF-471F-B59F-9347A68E37D8}" destId="{C427982D-5A2B-4516-9BF6-CFBD0F99854A}" srcOrd="1" destOrd="0" presId="urn:microsoft.com/office/officeart/2018/2/layout/IconLabelDescriptionList"/>
    <dgm:cxn modelId="{E4217E2A-70F1-4F12-96A1-8965F3320980}" type="presParOf" srcId="{AA8DAACC-3FBF-471F-B59F-9347A68E37D8}" destId="{D26737DC-5E75-44F2-A814-C515DB7AA30D}" srcOrd="2" destOrd="0" presId="urn:microsoft.com/office/officeart/2018/2/layout/IconLabelDescriptionList"/>
    <dgm:cxn modelId="{A4979D74-75FC-46E2-8A25-89D17D7FC754}" type="presParOf" srcId="{AA8DAACC-3FBF-471F-B59F-9347A68E37D8}" destId="{034865D2-BF33-4E44-BB6C-B24BF1BA28B8}" srcOrd="3" destOrd="0" presId="urn:microsoft.com/office/officeart/2018/2/layout/IconLabelDescriptionList"/>
    <dgm:cxn modelId="{1F6C9EEE-66E9-4B61-8A9C-06C6A73C7F8B}" type="presParOf" srcId="{AA8DAACC-3FBF-471F-B59F-9347A68E37D8}" destId="{8ACD153D-BBF3-4275-B958-A93AE7A6969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9AFD90-D0B9-4993-8EFB-E88148B12CA7}" type="doc">
      <dgm:prSet loTypeId="urn:microsoft.com/office/officeart/2005/8/layout/matrix3" loCatId="matrix" qsTypeId="urn:microsoft.com/office/officeart/2005/8/quickstyle/simple2" qsCatId="simple" csTypeId="urn:microsoft.com/office/officeart/2005/8/colors/colorful2" csCatId="colorful"/>
      <dgm:spPr/>
      <dgm:t>
        <a:bodyPr/>
        <a:lstStyle/>
        <a:p>
          <a:endParaRPr lang="en-US"/>
        </a:p>
      </dgm:t>
    </dgm:pt>
    <dgm:pt modelId="{404DB3D8-A06A-4EAC-B06D-46D0834E3846}">
      <dgm:prSet/>
      <dgm:spPr/>
      <dgm:t>
        <a:bodyPr/>
        <a:lstStyle/>
        <a:p>
          <a:r>
            <a:rPr lang="en-GB"/>
            <a:t>Social determinants of health – high needs in the neighbourhood, homelessness, Pro-Active care list, benefits </a:t>
          </a:r>
          <a:endParaRPr lang="en-US"/>
        </a:p>
      </dgm:t>
    </dgm:pt>
    <dgm:pt modelId="{5ABFE300-CC30-4ED6-839C-28B2E6FA7FA5}" type="parTrans" cxnId="{28159F0F-7E9D-401C-A2D9-E7CF04C8C55D}">
      <dgm:prSet/>
      <dgm:spPr/>
      <dgm:t>
        <a:bodyPr/>
        <a:lstStyle/>
        <a:p>
          <a:endParaRPr lang="en-US"/>
        </a:p>
      </dgm:t>
    </dgm:pt>
    <dgm:pt modelId="{5CDCD41A-DE73-431D-8345-F842B2795A9E}" type="sibTrans" cxnId="{28159F0F-7E9D-401C-A2D9-E7CF04C8C55D}">
      <dgm:prSet/>
      <dgm:spPr/>
      <dgm:t>
        <a:bodyPr/>
        <a:lstStyle/>
        <a:p>
          <a:endParaRPr lang="en-US"/>
        </a:p>
      </dgm:t>
    </dgm:pt>
    <dgm:pt modelId="{5BF34C1B-2CA8-4441-BD58-307149E730E6}">
      <dgm:prSet/>
      <dgm:spPr/>
      <dgm:t>
        <a:bodyPr/>
        <a:lstStyle/>
        <a:p>
          <a:r>
            <a:rPr lang="en-GB"/>
            <a:t>Long term structure for VCS engagement in neighbourhoods</a:t>
          </a:r>
          <a:endParaRPr lang="en-US"/>
        </a:p>
      </dgm:t>
    </dgm:pt>
    <dgm:pt modelId="{B67A0DB5-13C7-49DB-B8E8-DDD756C57F5F}" type="parTrans" cxnId="{D7D3053A-3E4D-4320-A4A1-591CE9BB3A5A}">
      <dgm:prSet/>
      <dgm:spPr/>
      <dgm:t>
        <a:bodyPr/>
        <a:lstStyle/>
        <a:p>
          <a:endParaRPr lang="en-US"/>
        </a:p>
      </dgm:t>
    </dgm:pt>
    <dgm:pt modelId="{EC7DEF04-2F2E-4EE6-83F1-86163D2E6DC3}" type="sibTrans" cxnId="{D7D3053A-3E4D-4320-A4A1-591CE9BB3A5A}">
      <dgm:prSet/>
      <dgm:spPr/>
      <dgm:t>
        <a:bodyPr/>
        <a:lstStyle/>
        <a:p>
          <a:endParaRPr lang="en-US"/>
        </a:p>
      </dgm:t>
    </dgm:pt>
    <dgm:pt modelId="{5ED297FB-A551-446D-9F47-BC013354D69D}">
      <dgm:prSet/>
      <dgm:spPr/>
      <dgm:t>
        <a:bodyPr/>
        <a:lstStyle/>
        <a:p>
          <a:r>
            <a:rPr lang="en-GB"/>
            <a:t>VCS specific roles and skills</a:t>
          </a:r>
          <a:endParaRPr lang="en-US"/>
        </a:p>
      </dgm:t>
    </dgm:pt>
    <dgm:pt modelId="{44EE8B5B-04B8-41ED-A6B0-8B1A0E28E2CD}" type="parTrans" cxnId="{FDBB9DD1-849D-4574-9F88-89A8169AD084}">
      <dgm:prSet/>
      <dgm:spPr/>
      <dgm:t>
        <a:bodyPr/>
        <a:lstStyle/>
        <a:p>
          <a:endParaRPr lang="en-US"/>
        </a:p>
      </dgm:t>
    </dgm:pt>
    <dgm:pt modelId="{F98AF337-FC36-423E-93B2-BD7E3082F51E}" type="sibTrans" cxnId="{FDBB9DD1-849D-4574-9F88-89A8169AD084}">
      <dgm:prSet/>
      <dgm:spPr/>
      <dgm:t>
        <a:bodyPr/>
        <a:lstStyle/>
        <a:p>
          <a:endParaRPr lang="en-US"/>
        </a:p>
      </dgm:t>
    </dgm:pt>
    <dgm:pt modelId="{C1607E26-6ABB-42B0-AAC3-0784860C3183}">
      <dgm:prSet/>
      <dgm:spPr/>
      <dgm:t>
        <a:bodyPr/>
        <a:lstStyle/>
        <a:p>
          <a:r>
            <a:rPr lang="en-GB"/>
            <a:t>Based on the Sheffield model, testing key parameters for the Hackney context</a:t>
          </a:r>
          <a:endParaRPr lang="en-US"/>
        </a:p>
      </dgm:t>
    </dgm:pt>
    <dgm:pt modelId="{29CA7FA1-45DE-4ACD-998D-81B26E3176DC}" type="parTrans" cxnId="{6B3FC958-00AB-4307-9A6A-592DD652916A}">
      <dgm:prSet/>
      <dgm:spPr/>
      <dgm:t>
        <a:bodyPr/>
        <a:lstStyle/>
        <a:p>
          <a:endParaRPr lang="en-US"/>
        </a:p>
      </dgm:t>
    </dgm:pt>
    <dgm:pt modelId="{62DE365F-0499-48D8-BA41-228BB2F6DA7B}" type="sibTrans" cxnId="{6B3FC958-00AB-4307-9A6A-592DD652916A}">
      <dgm:prSet/>
      <dgm:spPr/>
      <dgm:t>
        <a:bodyPr/>
        <a:lstStyle/>
        <a:p>
          <a:endParaRPr lang="en-US"/>
        </a:p>
      </dgm:t>
    </dgm:pt>
    <dgm:pt modelId="{011E2E82-E0E5-41D0-95D8-B3C15EC78562}" type="pres">
      <dgm:prSet presAssocID="{A59AFD90-D0B9-4993-8EFB-E88148B12CA7}" presName="matrix" presStyleCnt="0">
        <dgm:presLayoutVars>
          <dgm:chMax val="1"/>
          <dgm:dir/>
          <dgm:resizeHandles val="exact"/>
        </dgm:presLayoutVars>
      </dgm:prSet>
      <dgm:spPr/>
      <dgm:t>
        <a:bodyPr/>
        <a:lstStyle/>
        <a:p>
          <a:endParaRPr lang="en-GB"/>
        </a:p>
      </dgm:t>
    </dgm:pt>
    <dgm:pt modelId="{5EFF93E0-5EAB-4A53-B30A-2075060CAF2E}" type="pres">
      <dgm:prSet presAssocID="{A59AFD90-D0B9-4993-8EFB-E88148B12CA7}" presName="diamond" presStyleLbl="bgShp" presStyleIdx="0" presStyleCnt="1"/>
      <dgm:spPr/>
    </dgm:pt>
    <dgm:pt modelId="{70B86455-8319-4358-8254-79F3EE4C229A}" type="pres">
      <dgm:prSet presAssocID="{A59AFD90-D0B9-4993-8EFB-E88148B12CA7}" presName="quad1" presStyleLbl="node1" presStyleIdx="0" presStyleCnt="4">
        <dgm:presLayoutVars>
          <dgm:chMax val="0"/>
          <dgm:chPref val="0"/>
          <dgm:bulletEnabled val="1"/>
        </dgm:presLayoutVars>
      </dgm:prSet>
      <dgm:spPr/>
      <dgm:t>
        <a:bodyPr/>
        <a:lstStyle/>
        <a:p>
          <a:endParaRPr lang="en-GB"/>
        </a:p>
      </dgm:t>
    </dgm:pt>
    <dgm:pt modelId="{8A667568-128D-4DAD-877C-4D63B44AAA4F}" type="pres">
      <dgm:prSet presAssocID="{A59AFD90-D0B9-4993-8EFB-E88148B12CA7}" presName="quad2" presStyleLbl="node1" presStyleIdx="1" presStyleCnt="4">
        <dgm:presLayoutVars>
          <dgm:chMax val="0"/>
          <dgm:chPref val="0"/>
          <dgm:bulletEnabled val="1"/>
        </dgm:presLayoutVars>
      </dgm:prSet>
      <dgm:spPr/>
      <dgm:t>
        <a:bodyPr/>
        <a:lstStyle/>
        <a:p>
          <a:endParaRPr lang="en-GB"/>
        </a:p>
      </dgm:t>
    </dgm:pt>
    <dgm:pt modelId="{7660B836-A7AF-4A65-9A07-636C45638534}" type="pres">
      <dgm:prSet presAssocID="{A59AFD90-D0B9-4993-8EFB-E88148B12CA7}" presName="quad3" presStyleLbl="node1" presStyleIdx="2" presStyleCnt="4">
        <dgm:presLayoutVars>
          <dgm:chMax val="0"/>
          <dgm:chPref val="0"/>
          <dgm:bulletEnabled val="1"/>
        </dgm:presLayoutVars>
      </dgm:prSet>
      <dgm:spPr/>
      <dgm:t>
        <a:bodyPr/>
        <a:lstStyle/>
        <a:p>
          <a:endParaRPr lang="en-GB"/>
        </a:p>
      </dgm:t>
    </dgm:pt>
    <dgm:pt modelId="{772ADC1A-A2C3-45D2-868C-2607A5199085}" type="pres">
      <dgm:prSet presAssocID="{A59AFD90-D0B9-4993-8EFB-E88148B12CA7}" presName="quad4" presStyleLbl="node1" presStyleIdx="3" presStyleCnt="4">
        <dgm:presLayoutVars>
          <dgm:chMax val="0"/>
          <dgm:chPref val="0"/>
          <dgm:bulletEnabled val="1"/>
        </dgm:presLayoutVars>
      </dgm:prSet>
      <dgm:spPr/>
      <dgm:t>
        <a:bodyPr/>
        <a:lstStyle/>
        <a:p>
          <a:endParaRPr lang="en-GB"/>
        </a:p>
      </dgm:t>
    </dgm:pt>
  </dgm:ptLst>
  <dgm:cxnLst>
    <dgm:cxn modelId="{D7D3053A-3E4D-4320-A4A1-591CE9BB3A5A}" srcId="{A59AFD90-D0B9-4993-8EFB-E88148B12CA7}" destId="{5BF34C1B-2CA8-4441-BD58-307149E730E6}" srcOrd="1" destOrd="0" parTransId="{B67A0DB5-13C7-49DB-B8E8-DDD756C57F5F}" sibTransId="{EC7DEF04-2F2E-4EE6-83F1-86163D2E6DC3}"/>
    <dgm:cxn modelId="{BEF02FF6-3BA4-407E-B1AB-6603CD11FBD1}" type="presOf" srcId="{A59AFD90-D0B9-4993-8EFB-E88148B12CA7}" destId="{011E2E82-E0E5-41D0-95D8-B3C15EC78562}" srcOrd="0" destOrd="0" presId="urn:microsoft.com/office/officeart/2005/8/layout/matrix3"/>
    <dgm:cxn modelId="{26CDA6CC-5185-4836-B49B-164BC6B660FB}" type="presOf" srcId="{5ED297FB-A551-446D-9F47-BC013354D69D}" destId="{7660B836-A7AF-4A65-9A07-636C45638534}" srcOrd="0" destOrd="0" presId="urn:microsoft.com/office/officeart/2005/8/layout/matrix3"/>
    <dgm:cxn modelId="{7AA8F1EA-5FEE-4F18-B4F3-E7EF2BE669AE}" type="presOf" srcId="{C1607E26-6ABB-42B0-AAC3-0784860C3183}" destId="{772ADC1A-A2C3-45D2-868C-2607A5199085}" srcOrd="0" destOrd="0" presId="urn:microsoft.com/office/officeart/2005/8/layout/matrix3"/>
    <dgm:cxn modelId="{6B3FC958-00AB-4307-9A6A-592DD652916A}" srcId="{A59AFD90-D0B9-4993-8EFB-E88148B12CA7}" destId="{C1607E26-6ABB-42B0-AAC3-0784860C3183}" srcOrd="3" destOrd="0" parTransId="{29CA7FA1-45DE-4ACD-998D-81B26E3176DC}" sibTransId="{62DE365F-0499-48D8-BA41-228BB2F6DA7B}"/>
    <dgm:cxn modelId="{7597B82D-75BB-4F08-A62C-C6E7CB2D97A4}" type="presOf" srcId="{5BF34C1B-2CA8-4441-BD58-307149E730E6}" destId="{8A667568-128D-4DAD-877C-4D63B44AAA4F}" srcOrd="0" destOrd="0" presId="urn:microsoft.com/office/officeart/2005/8/layout/matrix3"/>
    <dgm:cxn modelId="{28159F0F-7E9D-401C-A2D9-E7CF04C8C55D}" srcId="{A59AFD90-D0B9-4993-8EFB-E88148B12CA7}" destId="{404DB3D8-A06A-4EAC-B06D-46D0834E3846}" srcOrd="0" destOrd="0" parTransId="{5ABFE300-CC30-4ED6-839C-28B2E6FA7FA5}" sibTransId="{5CDCD41A-DE73-431D-8345-F842B2795A9E}"/>
    <dgm:cxn modelId="{FDBB9DD1-849D-4574-9F88-89A8169AD084}" srcId="{A59AFD90-D0B9-4993-8EFB-E88148B12CA7}" destId="{5ED297FB-A551-446D-9F47-BC013354D69D}" srcOrd="2" destOrd="0" parTransId="{44EE8B5B-04B8-41ED-A6B0-8B1A0E28E2CD}" sibTransId="{F98AF337-FC36-423E-93B2-BD7E3082F51E}"/>
    <dgm:cxn modelId="{450DBB7F-AAC1-4435-BD25-5F4E7AF4A014}" type="presOf" srcId="{404DB3D8-A06A-4EAC-B06D-46D0834E3846}" destId="{70B86455-8319-4358-8254-79F3EE4C229A}" srcOrd="0" destOrd="0" presId="urn:microsoft.com/office/officeart/2005/8/layout/matrix3"/>
    <dgm:cxn modelId="{0760108B-8880-40A6-B299-2BBA86B2349E}" type="presParOf" srcId="{011E2E82-E0E5-41D0-95D8-B3C15EC78562}" destId="{5EFF93E0-5EAB-4A53-B30A-2075060CAF2E}" srcOrd="0" destOrd="0" presId="urn:microsoft.com/office/officeart/2005/8/layout/matrix3"/>
    <dgm:cxn modelId="{87D6A10A-2C7F-4491-9C4D-815930601AE6}" type="presParOf" srcId="{011E2E82-E0E5-41D0-95D8-B3C15EC78562}" destId="{70B86455-8319-4358-8254-79F3EE4C229A}" srcOrd="1" destOrd="0" presId="urn:microsoft.com/office/officeart/2005/8/layout/matrix3"/>
    <dgm:cxn modelId="{BD624BE5-FF22-4C71-9C9E-3838D1DC408D}" type="presParOf" srcId="{011E2E82-E0E5-41D0-95D8-B3C15EC78562}" destId="{8A667568-128D-4DAD-877C-4D63B44AAA4F}" srcOrd="2" destOrd="0" presId="urn:microsoft.com/office/officeart/2005/8/layout/matrix3"/>
    <dgm:cxn modelId="{6CA0A354-4831-4150-BEEF-C75398A6F7BC}" type="presParOf" srcId="{011E2E82-E0E5-41D0-95D8-B3C15EC78562}" destId="{7660B836-A7AF-4A65-9A07-636C45638534}" srcOrd="3" destOrd="0" presId="urn:microsoft.com/office/officeart/2005/8/layout/matrix3"/>
    <dgm:cxn modelId="{FA7DCDDB-1B33-40FE-A3AF-3ECE0BD3F5DB}" type="presParOf" srcId="{011E2E82-E0E5-41D0-95D8-B3C15EC78562}" destId="{772ADC1A-A2C3-45D2-868C-2607A519908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1EF14A-267B-49B8-9437-5546A08DC3FB}"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GB"/>
        </a:p>
      </dgm:t>
    </dgm:pt>
    <dgm:pt modelId="{B748AA82-AD4F-4224-8295-4565385FFD23}">
      <dgm:prSet phldrT="[Text]"/>
      <dgm:spPr/>
      <dgm:t>
        <a:bodyPr/>
        <a:lstStyle/>
        <a:p>
          <a:pPr>
            <a:lnSpc>
              <a:spcPct val="100000"/>
            </a:lnSpc>
          </a:pPr>
          <a:r>
            <a:rPr lang="en-GB" dirty="0"/>
            <a:t>Patient  outcomes</a:t>
          </a:r>
        </a:p>
      </dgm:t>
    </dgm:pt>
    <dgm:pt modelId="{2EEC14F4-9962-46BF-9369-D32ED78BE051}" type="parTrans" cxnId="{75913D9E-8A0F-4325-B805-566FC210E394}">
      <dgm:prSet/>
      <dgm:spPr/>
      <dgm:t>
        <a:bodyPr/>
        <a:lstStyle/>
        <a:p>
          <a:endParaRPr lang="en-GB"/>
        </a:p>
      </dgm:t>
    </dgm:pt>
    <dgm:pt modelId="{D81B9F87-786A-437C-8B92-EAF282617C81}" type="sibTrans" cxnId="{75913D9E-8A0F-4325-B805-566FC210E394}">
      <dgm:prSet/>
      <dgm:spPr/>
      <dgm:t>
        <a:bodyPr/>
        <a:lstStyle/>
        <a:p>
          <a:endParaRPr lang="en-GB"/>
        </a:p>
      </dgm:t>
    </dgm:pt>
    <dgm:pt modelId="{B24A5148-4FD9-4362-9687-E207A030643C}">
      <dgm:prSet phldrT="[Text]"/>
      <dgm:spPr/>
      <dgm:t>
        <a:bodyPr/>
        <a:lstStyle/>
        <a:p>
          <a:pPr>
            <a:lnSpc>
              <a:spcPct val="100000"/>
            </a:lnSpc>
          </a:pPr>
          <a:r>
            <a:rPr lang="en-GB" dirty="0"/>
            <a:t>Advice </a:t>
          </a:r>
        </a:p>
        <a:p>
          <a:pPr>
            <a:lnSpc>
              <a:spcPct val="100000"/>
            </a:lnSpc>
          </a:pPr>
          <a:r>
            <a:rPr lang="en-GB" dirty="0"/>
            <a:t>Daily living skills support </a:t>
          </a:r>
        </a:p>
        <a:p>
          <a:pPr>
            <a:lnSpc>
              <a:spcPct val="100000"/>
            </a:lnSpc>
          </a:pPr>
          <a:r>
            <a:rPr lang="en-GB" dirty="0"/>
            <a:t>Coproduce a common competency framework</a:t>
          </a:r>
        </a:p>
      </dgm:t>
    </dgm:pt>
    <dgm:pt modelId="{A533CCF0-6117-4671-894E-47993E5B4F06}" type="parTrans" cxnId="{846726B7-4888-471D-9433-1A3E0BE08D15}">
      <dgm:prSet/>
      <dgm:spPr/>
      <dgm:t>
        <a:bodyPr/>
        <a:lstStyle/>
        <a:p>
          <a:endParaRPr lang="en-GB"/>
        </a:p>
      </dgm:t>
    </dgm:pt>
    <dgm:pt modelId="{0F2B8712-3DD9-497E-8B5E-7B8233E49AA2}" type="sibTrans" cxnId="{846726B7-4888-471D-9433-1A3E0BE08D15}">
      <dgm:prSet/>
      <dgm:spPr/>
      <dgm:t>
        <a:bodyPr/>
        <a:lstStyle/>
        <a:p>
          <a:endParaRPr lang="en-GB"/>
        </a:p>
      </dgm:t>
    </dgm:pt>
    <dgm:pt modelId="{7451E92D-03F8-4155-811D-B94893C1C1F3}">
      <dgm:prSet phldrT="[Text]"/>
      <dgm:spPr/>
      <dgm:t>
        <a:bodyPr/>
        <a:lstStyle/>
        <a:p>
          <a:pPr>
            <a:lnSpc>
              <a:spcPct val="100000"/>
            </a:lnSpc>
          </a:pPr>
          <a:r>
            <a:rPr lang="en-GB" dirty="0"/>
            <a:t>Governance</a:t>
          </a:r>
        </a:p>
      </dgm:t>
    </dgm:pt>
    <dgm:pt modelId="{0BC88758-F434-428C-AF9A-ECDB057686CC}" type="parTrans" cxnId="{1B861735-F9EA-445F-8AA1-9AD1E7FD76FC}">
      <dgm:prSet/>
      <dgm:spPr/>
      <dgm:t>
        <a:bodyPr/>
        <a:lstStyle/>
        <a:p>
          <a:endParaRPr lang="en-GB"/>
        </a:p>
      </dgm:t>
    </dgm:pt>
    <dgm:pt modelId="{F9608EA8-0057-417B-844C-D87EE696E241}" type="sibTrans" cxnId="{1B861735-F9EA-445F-8AA1-9AD1E7FD76FC}">
      <dgm:prSet/>
      <dgm:spPr/>
      <dgm:t>
        <a:bodyPr/>
        <a:lstStyle/>
        <a:p>
          <a:endParaRPr lang="en-GB"/>
        </a:p>
      </dgm:t>
    </dgm:pt>
    <dgm:pt modelId="{9D99E241-A3CF-4504-9109-B949A38CEABC}">
      <dgm:prSet phldrT="[Text]"/>
      <dgm:spPr/>
      <dgm:t>
        <a:bodyPr/>
        <a:lstStyle/>
        <a:p>
          <a:pPr>
            <a:lnSpc>
              <a:spcPct val="100000"/>
            </a:lnSpc>
          </a:pPr>
          <a:r>
            <a:rPr lang="en-GB" dirty="0"/>
            <a:t>Neighbourhood partnership</a:t>
          </a:r>
        </a:p>
        <a:p>
          <a:pPr>
            <a:lnSpc>
              <a:spcPct val="100000"/>
            </a:lnSpc>
          </a:pPr>
          <a:endParaRPr lang="en-US" dirty="0"/>
        </a:p>
        <a:p>
          <a:pPr>
            <a:lnSpc>
              <a:spcPct val="100000"/>
            </a:lnSpc>
          </a:pPr>
          <a:r>
            <a:rPr lang="en-US" dirty="0"/>
            <a:t>Links to </a:t>
          </a:r>
          <a:r>
            <a:rPr lang="en-GB" dirty="0"/>
            <a:t>VCSETLG</a:t>
          </a:r>
        </a:p>
        <a:p>
          <a:pPr>
            <a:lnSpc>
              <a:spcPct val="100000"/>
            </a:lnSpc>
          </a:pPr>
          <a:endParaRPr lang="en-US" dirty="0"/>
        </a:p>
        <a:p>
          <a:endParaRPr lang="en-GB" dirty="0"/>
        </a:p>
      </dgm:t>
    </dgm:pt>
    <dgm:pt modelId="{63C93683-326D-4386-BAAC-E27C0EDA8B4E}" type="parTrans" cxnId="{CE0CC36F-0A72-47F7-9E99-EE0B3FCEF2B4}">
      <dgm:prSet/>
      <dgm:spPr/>
      <dgm:t>
        <a:bodyPr/>
        <a:lstStyle/>
        <a:p>
          <a:endParaRPr lang="en-GB"/>
        </a:p>
      </dgm:t>
    </dgm:pt>
    <dgm:pt modelId="{5929AA88-A194-423D-967D-123C3353BE14}" type="sibTrans" cxnId="{CE0CC36F-0A72-47F7-9E99-EE0B3FCEF2B4}">
      <dgm:prSet/>
      <dgm:spPr/>
      <dgm:t>
        <a:bodyPr/>
        <a:lstStyle/>
        <a:p>
          <a:endParaRPr lang="en-GB"/>
        </a:p>
      </dgm:t>
    </dgm:pt>
    <dgm:pt modelId="{7A24EDF7-5D6D-4696-ACDB-1AFB532A8012}">
      <dgm:prSet phldrT="[Text]"/>
      <dgm:spPr/>
      <dgm:t>
        <a:bodyPr/>
        <a:lstStyle/>
        <a:p>
          <a:pPr>
            <a:lnSpc>
              <a:spcPct val="100000"/>
            </a:lnSpc>
          </a:pPr>
          <a:r>
            <a:rPr lang="en-GB" dirty="0"/>
            <a:t>Sustainability</a:t>
          </a:r>
        </a:p>
      </dgm:t>
    </dgm:pt>
    <dgm:pt modelId="{532F9584-1E41-45D5-99AB-DA8F70CB19D4}" type="parTrans" cxnId="{E609E2DA-6D90-4E1C-8D0C-ABB47E2EF94E}">
      <dgm:prSet/>
      <dgm:spPr/>
      <dgm:t>
        <a:bodyPr/>
        <a:lstStyle/>
        <a:p>
          <a:endParaRPr lang="en-GB"/>
        </a:p>
      </dgm:t>
    </dgm:pt>
    <dgm:pt modelId="{7113B500-DE5E-4472-855B-5556BE67382A}" type="sibTrans" cxnId="{E609E2DA-6D90-4E1C-8D0C-ABB47E2EF94E}">
      <dgm:prSet/>
      <dgm:spPr/>
      <dgm:t>
        <a:bodyPr/>
        <a:lstStyle/>
        <a:p>
          <a:endParaRPr lang="en-GB"/>
        </a:p>
      </dgm:t>
    </dgm:pt>
    <dgm:pt modelId="{EAAD3770-8180-4041-996D-96557D5AF865}">
      <dgm:prSet phldrT="[Text]"/>
      <dgm:spPr/>
      <dgm:t>
        <a:bodyPr/>
        <a:lstStyle/>
        <a:p>
          <a:pPr>
            <a:lnSpc>
              <a:spcPct val="100000"/>
            </a:lnSpc>
          </a:pPr>
          <a:r>
            <a:rPr lang="en-GB" dirty="0"/>
            <a:t>VCS orgs training</a:t>
          </a:r>
        </a:p>
        <a:p>
          <a:pPr>
            <a:lnSpc>
              <a:spcPct val="100000"/>
            </a:lnSpc>
          </a:pPr>
          <a:r>
            <a:rPr lang="en-US" dirty="0"/>
            <a:t>Peer network</a:t>
          </a:r>
        </a:p>
        <a:p>
          <a:pPr>
            <a:lnSpc>
              <a:spcPct val="100000"/>
            </a:lnSpc>
          </a:pPr>
          <a:r>
            <a:rPr lang="en-US" dirty="0"/>
            <a:t>Fundraising</a:t>
          </a:r>
          <a:endParaRPr lang="en-GB" dirty="0"/>
        </a:p>
      </dgm:t>
    </dgm:pt>
    <dgm:pt modelId="{A5D004A0-8016-4264-A33E-74C55079E7A3}" type="parTrans" cxnId="{CA889B7D-A236-4E3D-8878-F9635A97593E}">
      <dgm:prSet/>
      <dgm:spPr/>
      <dgm:t>
        <a:bodyPr/>
        <a:lstStyle/>
        <a:p>
          <a:endParaRPr lang="en-GB"/>
        </a:p>
      </dgm:t>
    </dgm:pt>
    <dgm:pt modelId="{00F0D1C5-D673-42D8-BBA3-9834F7FC3ED2}" type="sibTrans" cxnId="{CA889B7D-A236-4E3D-8878-F9635A97593E}">
      <dgm:prSet/>
      <dgm:spPr/>
      <dgm:t>
        <a:bodyPr/>
        <a:lstStyle/>
        <a:p>
          <a:endParaRPr lang="en-GB"/>
        </a:p>
      </dgm:t>
    </dgm:pt>
    <dgm:pt modelId="{E007595E-B039-4B22-A209-3D2AD06A0551}" type="pres">
      <dgm:prSet presAssocID="{361EF14A-267B-49B8-9437-5546A08DC3FB}" presName="Name0" presStyleCnt="0">
        <dgm:presLayoutVars>
          <dgm:dir/>
          <dgm:animLvl val="lvl"/>
          <dgm:resizeHandles val="exact"/>
        </dgm:presLayoutVars>
      </dgm:prSet>
      <dgm:spPr/>
      <dgm:t>
        <a:bodyPr/>
        <a:lstStyle/>
        <a:p>
          <a:endParaRPr lang="en-GB"/>
        </a:p>
      </dgm:t>
    </dgm:pt>
    <dgm:pt modelId="{C3A9A4D2-D151-4A49-9A4A-3390390A6612}" type="pres">
      <dgm:prSet presAssocID="{B748AA82-AD4F-4224-8295-4565385FFD23}" presName="compositeNode" presStyleCnt="0">
        <dgm:presLayoutVars>
          <dgm:bulletEnabled val="1"/>
        </dgm:presLayoutVars>
      </dgm:prSet>
      <dgm:spPr/>
    </dgm:pt>
    <dgm:pt modelId="{D06D515D-2B33-435D-8879-0D3BCD389A7A}" type="pres">
      <dgm:prSet presAssocID="{B748AA82-AD4F-4224-8295-4565385FFD23}" presName="bgRect" presStyleLbl="node1" presStyleIdx="0" presStyleCnt="3"/>
      <dgm:spPr/>
      <dgm:t>
        <a:bodyPr/>
        <a:lstStyle/>
        <a:p>
          <a:endParaRPr lang="en-GB"/>
        </a:p>
      </dgm:t>
    </dgm:pt>
    <dgm:pt modelId="{5EAF2CC6-A487-43C8-8523-87ECB4D19693}" type="pres">
      <dgm:prSet presAssocID="{B748AA82-AD4F-4224-8295-4565385FFD23}" presName="parentNode" presStyleLbl="node1" presStyleIdx="0" presStyleCnt="3">
        <dgm:presLayoutVars>
          <dgm:chMax val="0"/>
          <dgm:bulletEnabled val="1"/>
        </dgm:presLayoutVars>
      </dgm:prSet>
      <dgm:spPr/>
      <dgm:t>
        <a:bodyPr/>
        <a:lstStyle/>
        <a:p>
          <a:endParaRPr lang="en-GB"/>
        </a:p>
      </dgm:t>
    </dgm:pt>
    <dgm:pt modelId="{64E5D184-8F2E-493F-AE5E-9176C1564627}" type="pres">
      <dgm:prSet presAssocID="{B748AA82-AD4F-4224-8295-4565385FFD23}" presName="childNode" presStyleLbl="node1" presStyleIdx="0" presStyleCnt="3">
        <dgm:presLayoutVars>
          <dgm:bulletEnabled val="1"/>
        </dgm:presLayoutVars>
      </dgm:prSet>
      <dgm:spPr/>
      <dgm:t>
        <a:bodyPr/>
        <a:lstStyle/>
        <a:p>
          <a:endParaRPr lang="en-GB"/>
        </a:p>
      </dgm:t>
    </dgm:pt>
    <dgm:pt modelId="{2B52EAFF-DC29-4ACD-BC7B-5819C74A3BB3}" type="pres">
      <dgm:prSet presAssocID="{D81B9F87-786A-437C-8B92-EAF282617C81}" presName="hSp" presStyleCnt="0"/>
      <dgm:spPr/>
    </dgm:pt>
    <dgm:pt modelId="{81E1BC31-02C8-4C75-A92C-B72F0E368C7D}" type="pres">
      <dgm:prSet presAssocID="{D81B9F87-786A-437C-8B92-EAF282617C81}" presName="vProcSp" presStyleCnt="0"/>
      <dgm:spPr/>
    </dgm:pt>
    <dgm:pt modelId="{E704656C-8B6A-41FB-8E90-BE19EA9E43DD}" type="pres">
      <dgm:prSet presAssocID="{D81B9F87-786A-437C-8B92-EAF282617C81}" presName="vSp1" presStyleCnt="0"/>
      <dgm:spPr/>
    </dgm:pt>
    <dgm:pt modelId="{940E3A79-5A8D-44CE-9518-B0AB49A74748}" type="pres">
      <dgm:prSet presAssocID="{D81B9F87-786A-437C-8B92-EAF282617C81}" presName="simulatedConn" presStyleLbl="solidFgAcc1" presStyleIdx="0" presStyleCnt="2"/>
      <dgm:spPr/>
    </dgm:pt>
    <dgm:pt modelId="{FDE97DEA-7BB0-4E5E-8DD7-05B1954571E5}" type="pres">
      <dgm:prSet presAssocID="{D81B9F87-786A-437C-8B92-EAF282617C81}" presName="vSp2" presStyleCnt="0"/>
      <dgm:spPr/>
    </dgm:pt>
    <dgm:pt modelId="{6FC303E6-24AB-4858-845B-BC3F590AF115}" type="pres">
      <dgm:prSet presAssocID="{D81B9F87-786A-437C-8B92-EAF282617C81}" presName="sibTrans" presStyleCnt="0"/>
      <dgm:spPr/>
    </dgm:pt>
    <dgm:pt modelId="{A4ACAF94-A8B9-476E-B007-D836F9F17115}" type="pres">
      <dgm:prSet presAssocID="{7451E92D-03F8-4155-811D-B94893C1C1F3}" presName="compositeNode" presStyleCnt="0">
        <dgm:presLayoutVars>
          <dgm:bulletEnabled val="1"/>
        </dgm:presLayoutVars>
      </dgm:prSet>
      <dgm:spPr/>
    </dgm:pt>
    <dgm:pt modelId="{129CAD6F-CC95-4F4D-B795-18830CB9B3B4}" type="pres">
      <dgm:prSet presAssocID="{7451E92D-03F8-4155-811D-B94893C1C1F3}" presName="bgRect" presStyleLbl="node1" presStyleIdx="1" presStyleCnt="3"/>
      <dgm:spPr/>
      <dgm:t>
        <a:bodyPr/>
        <a:lstStyle/>
        <a:p>
          <a:endParaRPr lang="en-GB"/>
        </a:p>
      </dgm:t>
    </dgm:pt>
    <dgm:pt modelId="{0E67DAD3-AA77-4BBD-98FF-190324366F65}" type="pres">
      <dgm:prSet presAssocID="{7451E92D-03F8-4155-811D-B94893C1C1F3}" presName="parentNode" presStyleLbl="node1" presStyleIdx="1" presStyleCnt="3">
        <dgm:presLayoutVars>
          <dgm:chMax val="0"/>
          <dgm:bulletEnabled val="1"/>
        </dgm:presLayoutVars>
      </dgm:prSet>
      <dgm:spPr/>
      <dgm:t>
        <a:bodyPr/>
        <a:lstStyle/>
        <a:p>
          <a:endParaRPr lang="en-GB"/>
        </a:p>
      </dgm:t>
    </dgm:pt>
    <dgm:pt modelId="{A0A5A681-EE3B-414F-8943-E5CAB934E23F}" type="pres">
      <dgm:prSet presAssocID="{7451E92D-03F8-4155-811D-B94893C1C1F3}" presName="childNode" presStyleLbl="node1" presStyleIdx="1" presStyleCnt="3">
        <dgm:presLayoutVars>
          <dgm:bulletEnabled val="1"/>
        </dgm:presLayoutVars>
      </dgm:prSet>
      <dgm:spPr/>
      <dgm:t>
        <a:bodyPr/>
        <a:lstStyle/>
        <a:p>
          <a:endParaRPr lang="en-GB"/>
        </a:p>
      </dgm:t>
    </dgm:pt>
    <dgm:pt modelId="{DC3FB0C6-9733-4962-9A2C-B14EFE1F590D}" type="pres">
      <dgm:prSet presAssocID="{F9608EA8-0057-417B-844C-D87EE696E241}" presName="hSp" presStyleCnt="0"/>
      <dgm:spPr/>
    </dgm:pt>
    <dgm:pt modelId="{8B3AC423-4A10-42F2-B68D-85DBCB50F3BB}" type="pres">
      <dgm:prSet presAssocID="{F9608EA8-0057-417B-844C-D87EE696E241}" presName="vProcSp" presStyleCnt="0"/>
      <dgm:spPr/>
    </dgm:pt>
    <dgm:pt modelId="{319142E3-0770-4D5A-929D-AE32481DF510}" type="pres">
      <dgm:prSet presAssocID="{F9608EA8-0057-417B-844C-D87EE696E241}" presName="vSp1" presStyleCnt="0"/>
      <dgm:spPr/>
    </dgm:pt>
    <dgm:pt modelId="{6D5FC7D4-9FC4-46F7-A7AF-74745A668775}" type="pres">
      <dgm:prSet presAssocID="{F9608EA8-0057-417B-844C-D87EE696E241}" presName="simulatedConn" presStyleLbl="solidFgAcc1" presStyleIdx="1" presStyleCnt="2"/>
      <dgm:spPr/>
    </dgm:pt>
    <dgm:pt modelId="{D9AB3FD7-3B55-4554-AC25-EE344443F70C}" type="pres">
      <dgm:prSet presAssocID="{F9608EA8-0057-417B-844C-D87EE696E241}" presName="vSp2" presStyleCnt="0"/>
      <dgm:spPr/>
    </dgm:pt>
    <dgm:pt modelId="{09D85618-7BF8-431D-AD87-62F1DFA2D8CA}" type="pres">
      <dgm:prSet presAssocID="{F9608EA8-0057-417B-844C-D87EE696E241}" presName="sibTrans" presStyleCnt="0"/>
      <dgm:spPr/>
    </dgm:pt>
    <dgm:pt modelId="{DA549D37-AF36-45AC-A994-F37F2D1D42C1}" type="pres">
      <dgm:prSet presAssocID="{7A24EDF7-5D6D-4696-ACDB-1AFB532A8012}" presName="compositeNode" presStyleCnt="0">
        <dgm:presLayoutVars>
          <dgm:bulletEnabled val="1"/>
        </dgm:presLayoutVars>
      </dgm:prSet>
      <dgm:spPr/>
    </dgm:pt>
    <dgm:pt modelId="{84395140-3BB3-4062-8AE6-CA0EB825009D}" type="pres">
      <dgm:prSet presAssocID="{7A24EDF7-5D6D-4696-ACDB-1AFB532A8012}" presName="bgRect" presStyleLbl="node1" presStyleIdx="2" presStyleCnt="3"/>
      <dgm:spPr/>
      <dgm:t>
        <a:bodyPr/>
        <a:lstStyle/>
        <a:p>
          <a:endParaRPr lang="en-GB"/>
        </a:p>
      </dgm:t>
    </dgm:pt>
    <dgm:pt modelId="{8145BBC7-6C76-41A8-A8C0-97986E4CB661}" type="pres">
      <dgm:prSet presAssocID="{7A24EDF7-5D6D-4696-ACDB-1AFB532A8012}" presName="parentNode" presStyleLbl="node1" presStyleIdx="2" presStyleCnt="3">
        <dgm:presLayoutVars>
          <dgm:chMax val="0"/>
          <dgm:bulletEnabled val="1"/>
        </dgm:presLayoutVars>
      </dgm:prSet>
      <dgm:spPr/>
      <dgm:t>
        <a:bodyPr/>
        <a:lstStyle/>
        <a:p>
          <a:endParaRPr lang="en-GB"/>
        </a:p>
      </dgm:t>
    </dgm:pt>
    <dgm:pt modelId="{E1051C26-2E6C-45E1-A646-8469029166AB}" type="pres">
      <dgm:prSet presAssocID="{7A24EDF7-5D6D-4696-ACDB-1AFB532A8012}" presName="childNode" presStyleLbl="node1" presStyleIdx="2" presStyleCnt="3">
        <dgm:presLayoutVars>
          <dgm:bulletEnabled val="1"/>
        </dgm:presLayoutVars>
      </dgm:prSet>
      <dgm:spPr/>
      <dgm:t>
        <a:bodyPr/>
        <a:lstStyle/>
        <a:p>
          <a:endParaRPr lang="en-GB"/>
        </a:p>
      </dgm:t>
    </dgm:pt>
  </dgm:ptLst>
  <dgm:cxnLst>
    <dgm:cxn modelId="{E326AC76-2087-4764-AFD7-B0DCA0C6F1F4}" type="presOf" srcId="{361EF14A-267B-49B8-9437-5546A08DC3FB}" destId="{E007595E-B039-4B22-A209-3D2AD06A0551}" srcOrd="0" destOrd="0" presId="urn:microsoft.com/office/officeart/2005/8/layout/hProcess7"/>
    <dgm:cxn modelId="{A633AF36-317A-44E5-AE49-31A25CCEA652}" type="presOf" srcId="{7451E92D-03F8-4155-811D-B94893C1C1F3}" destId="{129CAD6F-CC95-4F4D-B795-18830CB9B3B4}" srcOrd="0" destOrd="0" presId="urn:microsoft.com/office/officeart/2005/8/layout/hProcess7"/>
    <dgm:cxn modelId="{849538C6-9203-4AEF-A1E5-CD937F02F1D3}" type="presOf" srcId="{7A24EDF7-5D6D-4696-ACDB-1AFB532A8012}" destId="{8145BBC7-6C76-41A8-A8C0-97986E4CB661}" srcOrd="1" destOrd="0" presId="urn:microsoft.com/office/officeart/2005/8/layout/hProcess7"/>
    <dgm:cxn modelId="{730EA10B-BCD7-42BD-8748-1F6A4BC5BBB3}" type="presOf" srcId="{B24A5148-4FD9-4362-9687-E207A030643C}" destId="{64E5D184-8F2E-493F-AE5E-9176C1564627}" srcOrd="0" destOrd="0" presId="urn:microsoft.com/office/officeart/2005/8/layout/hProcess7"/>
    <dgm:cxn modelId="{E609E2DA-6D90-4E1C-8D0C-ABB47E2EF94E}" srcId="{361EF14A-267B-49B8-9437-5546A08DC3FB}" destId="{7A24EDF7-5D6D-4696-ACDB-1AFB532A8012}" srcOrd="2" destOrd="0" parTransId="{532F9584-1E41-45D5-99AB-DA8F70CB19D4}" sibTransId="{7113B500-DE5E-4472-855B-5556BE67382A}"/>
    <dgm:cxn modelId="{75913D9E-8A0F-4325-B805-566FC210E394}" srcId="{361EF14A-267B-49B8-9437-5546A08DC3FB}" destId="{B748AA82-AD4F-4224-8295-4565385FFD23}" srcOrd="0" destOrd="0" parTransId="{2EEC14F4-9962-46BF-9369-D32ED78BE051}" sibTransId="{D81B9F87-786A-437C-8B92-EAF282617C81}"/>
    <dgm:cxn modelId="{CA889B7D-A236-4E3D-8878-F9635A97593E}" srcId="{7A24EDF7-5D6D-4696-ACDB-1AFB532A8012}" destId="{EAAD3770-8180-4041-996D-96557D5AF865}" srcOrd="0" destOrd="0" parTransId="{A5D004A0-8016-4264-A33E-74C55079E7A3}" sibTransId="{00F0D1C5-D673-42D8-BBA3-9834F7FC3ED2}"/>
    <dgm:cxn modelId="{CE0CC36F-0A72-47F7-9E99-EE0B3FCEF2B4}" srcId="{7451E92D-03F8-4155-811D-B94893C1C1F3}" destId="{9D99E241-A3CF-4504-9109-B949A38CEABC}" srcOrd="0" destOrd="0" parTransId="{63C93683-326D-4386-BAAC-E27C0EDA8B4E}" sibTransId="{5929AA88-A194-423D-967D-123C3353BE14}"/>
    <dgm:cxn modelId="{A251BECC-24DD-4C87-906D-F1D96E0AF9F6}" type="presOf" srcId="{B748AA82-AD4F-4224-8295-4565385FFD23}" destId="{5EAF2CC6-A487-43C8-8523-87ECB4D19693}" srcOrd="1" destOrd="0" presId="urn:microsoft.com/office/officeart/2005/8/layout/hProcess7"/>
    <dgm:cxn modelId="{71BC8181-0982-475A-99C1-DD050DF01A2E}" type="presOf" srcId="{B748AA82-AD4F-4224-8295-4565385FFD23}" destId="{D06D515D-2B33-435D-8879-0D3BCD389A7A}" srcOrd="0" destOrd="0" presId="urn:microsoft.com/office/officeart/2005/8/layout/hProcess7"/>
    <dgm:cxn modelId="{846726B7-4888-471D-9433-1A3E0BE08D15}" srcId="{B748AA82-AD4F-4224-8295-4565385FFD23}" destId="{B24A5148-4FD9-4362-9687-E207A030643C}" srcOrd="0" destOrd="0" parTransId="{A533CCF0-6117-4671-894E-47993E5B4F06}" sibTransId="{0F2B8712-3DD9-497E-8B5E-7B8233E49AA2}"/>
    <dgm:cxn modelId="{1B861735-F9EA-445F-8AA1-9AD1E7FD76FC}" srcId="{361EF14A-267B-49B8-9437-5546A08DC3FB}" destId="{7451E92D-03F8-4155-811D-B94893C1C1F3}" srcOrd="1" destOrd="0" parTransId="{0BC88758-F434-428C-AF9A-ECDB057686CC}" sibTransId="{F9608EA8-0057-417B-844C-D87EE696E241}"/>
    <dgm:cxn modelId="{A72ECB68-5DDA-48FA-A00F-95B15185FFBD}" type="presOf" srcId="{9D99E241-A3CF-4504-9109-B949A38CEABC}" destId="{A0A5A681-EE3B-414F-8943-E5CAB934E23F}" srcOrd="0" destOrd="0" presId="urn:microsoft.com/office/officeart/2005/8/layout/hProcess7"/>
    <dgm:cxn modelId="{856CCF03-70EF-422F-B6DA-010C685ED9D9}" type="presOf" srcId="{7451E92D-03F8-4155-811D-B94893C1C1F3}" destId="{0E67DAD3-AA77-4BBD-98FF-190324366F65}" srcOrd="1" destOrd="0" presId="urn:microsoft.com/office/officeart/2005/8/layout/hProcess7"/>
    <dgm:cxn modelId="{4E292169-D646-46D1-A340-D1269DDC076E}" type="presOf" srcId="{EAAD3770-8180-4041-996D-96557D5AF865}" destId="{E1051C26-2E6C-45E1-A646-8469029166AB}" srcOrd="0" destOrd="0" presId="urn:microsoft.com/office/officeart/2005/8/layout/hProcess7"/>
    <dgm:cxn modelId="{75F6E573-7D87-4B86-8B76-CB9613528482}" type="presOf" srcId="{7A24EDF7-5D6D-4696-ACDB-1AFB532A8012}" destId="{84395140-3BB3-4062-8AE6-CA0EB825009D}" srcOrd="0" destOrd="0" presId="urn:microsoft.com/office/officeart/2005/8/layout/hProcess7"/>
    <dgm:cxn modelId="{3DA68034-8E7E-48E3-8876-C3F2DBBD9C1B}" type="presParOf" srcId="{E007595E-B039-4B22-A209-3D2AD06A0551}" destId="{C3A9A4D2-D151-4A49-9A4A-3390390A6612}" srcOrd="0" destOrd="0" presId="urn:microsoft.com/office/officeart/2005/8/layout/hProcess7"/>
    <dgm:cxn modelId="{C5347813-19B0-4AFB-A04C-02C0845F5EAD}" type="presParOf" srcId="{C3A9A4D2-D151-4A49-9A4A-3390390A6612}" destId="{D06D515D-2B33-435D-8879-0D3BCD389A7A}" srcOrd="0" destOrd="0" presId="urn:microsoft.com/office/officeart/2005/8/layout/hProcess7"/>
    <dgm:cxn modelId="{A8516378-A3BC-49D6-89DF-9DAA6B285720}" type="presParOf" srcId="{C3A9A4D2-D151-4A49-9A4A-3390390A6612}" destId="{5EAF2CC6-A487-43C8-8523-87ECB4D19693}" srcOrd="1" destOrd="0" presId="urn:microsoft.com/office/officeart/2005/8/layout/hProcess7"/>
    <dgm:cxn modelId="{84C01F28-702A-4E18-A66A-E50DC35DD8BF}" type="presParOf" srcId="{C3A9A4D2-D151-4A49-9A4A-3390390A6612}" destId="{64E5D184-8F2E-493F-AE5E-9176C1564627}" srcOrd="2" destOrd="0" presId="urn:microsoft.com/office/officeart/2005/8/layout/hProcess7"/>
    <dgm:cxn modelId="{0D13565B-219E-4809-B23B-CA152BB7E391}" type="presParOf" srcId="{E007595E-B039-4B22-A209-3D2AD06A0551}" destId="{2B52EAFF-DC29-4ACD-BC7B-5819C74A3BB3}" srcOrd="1" destOrd="0" presId="urn:microsoft.com/office/officeart/2005/8/layout/hProcess7"/>
    <dgm:cxn modelId="{2E3D8246-A614-4788-BFA9-BF71D2FC6D1A}" type="presParOf" srcId="{E007595E-B039-4B22-A209-3D2AD06A0551}" destId="{81E1BC31-02C8-4C75-A92C-B72F0E368C7D}" srcOrd="2" destOrd="0" presId="urn:microsoft.com/office/officeart/2005/8/layout/hProcess7"/>
    <dgm:cxn modelId="{45C84EF6-7B49-42A7-9E89-FD65E4D94F57}" type="presParOf" srcId="{81E1BC31-02C8-4C75-A92C-B72F0E368C7D}" destId="{E704656C-8B6A-41FB-8E90-BE19EA9E43DD}" srcOrd="0" destOrd="0" presId="urn:microsoft.com/office/officeart/2005/8/layout/hProcess7"/>
    <dgm:cxn modelId="{53FEBFEE-46AC-4779-8D1B-E1D12670FC75}" type="presParOf" srcId="{81E1BC31-02C8-4C75-A92C-B72F0E368C7D}" destId="{940E3A79-5A8D-44CE-9518-B0AB49A74748}" srcOrd="1" destOrd="0" presId="urn:microsoft.com/office/officeart/2005/8/layout/hProcess7"/>
    <dgm:cxn modelId="{3B52E56D-D4D7-4B78-9502-1D22062F6C89}" type="presParOf" srcId="{81E1BC31-02C8-4C75-A92C-B72F0E368C7D}" destId="{FDE97DEA-7BB0-4E5E-8DD7-05B1954571E5}" srcOrd="2" destOrd="0" presId="urn:microsoft.com/office/officeart/2005/8/layout/hProcess7"/>
    <dgm:cxn modelId="{9E89A796-B0DC-4481-B50E-15623EC9EA1D}" type="presParOf" srcId="{E007595E-B039-4B22-A209-3D2AD06A0551}" destId="{6FC303E6-24AB-4858-845B-BC3F590AF115}" srcOrd="3" destOrd="0" presId="urn:microsoft.com/office/officeart/2005/8/layout/hProcess7"/>
    <dgm:cxn modelId="{EDFF435C-3A9D-4922-8808-1C63D49E7728}" type="presParOf" srcId="{E007595E-B039-4B22-A209-3D2AD06A0551}" destId="{A4ACAF94-A8B9-476E-B007-D836F9F17115}" srcOrd="4" destOrd="0" presId="urn:microsoft.com/office/officeart/2005/8/layout/hProcess7"/>
    <dgm:cxn modelId="{6343A28C-8447-4DE8-BE9E-9B886B5C55B8}" type="presParOf" srcId="{A4ACAF94-A8B9-476E-B007-D836F9F17115}" destId="{129CAD6F-CC95-4F4D-B795-18830CB9B3B4}" srcOrd="0" destOrd="0" presId="urn:microsoft.com/office/officeart/2005/8/layout/hProcess7"/>
    <dgm:cxn modelId="{2A166641-1CA2-4A3F-9513-FE6181F087E4}" type="presParOf" srcId="{A4ACAF94-A8B9-476E-B007-D836F9F17115}" destId="{0E67DAD3-AA77-4BBD-98FF-190324366F65}" srcOrd="1" destOrd="0" presId="urn:microsoft.com/office/officeart/2005/8/layout/hProcess7"/>
    <dgm:cxn modelId="{19D3DE65-87AA-4EDB-ADB2-B005D663DB06}" type="presParOf" srcId="{A4ACAF94-A8B9-476E-B007-D836F9F17115}" destId="{A0A5A681-EE3B-414F-8943-E5CAB934E23F}" srcOrd="2" destOrd="0" presId="urn:microsoft.com/office/officeart/2005/8/layout/hProcess7"/>
    <dgm:cxn modelId="{407FE5E8-1620-483B-81FF-B680427BED20}" type="presParOf" srcId="{E007595E-B039-4B22-A209-3D2AD06A0551}" destId="{DC3FB0C6-9733-4962-9A2C-B14EFE1F590D}" srcOrd="5" destOrd="0" presId="urn:microsoft.com/office/officeart/2005/8/layout/hProcess7"/>
    <dgm:cxn modelId="{ED8FB9E4-76B2-43FA-BDA7-132E887ECB06}" type="presParOf" srcId="{E007595E-B039-4B22-A209-3D2AD06A0551}" destId="{8B3AC423-4A10-42F2-B68D-85DBCB50F3BB}" srcOrd="6" destOrd="0" presId="urn:microsoft.com/office/officeart/2005/8/layout/hProcess7"/>
    <dgm:cxn modelId="{D7B7347E-A82A-477B-A9E1-2002A59E18DE}" type="presParOf" srcId="{8B3AC423-4A10-42F2-B68D-85DBCB50F3BB}" destId="{319142E3-0770-4D5A-929D-AE32481DF510}" srcOrd="0" destOrd="0" presId="urn:microsoft.com/office/officeart/2005/8/layout/hProcess7"/>
    <dgm:cxn modelId="{86BE904B-4A8D-4455-8C47-A3B87F20E1BA}" type="presParOf" srcId="{8B3AC423-4A10-42F2-B68D-85DBCB50F3BB}" destId="{6D5FC7D4-9FC4-46F7-A7AF-74745A668775}" srcOrd="1" destOrd="0" presId="urn:microsoft.com/office/officeart/2005/8/layout/hProcess7"/>
    <dgm:cxn modelId="{38D0DC31-0B5E-48A5-BCA9-F26FD5A1CAAA}" type="presParOf" srcId="{8B3AC423-4A10-42F2-B68D-85DBCB50F3BB}" destId="{D9AB3FD7-3B55-4554-AC25-EE344443F70C}" srcOrd="2" destOrd="0" presId="urn:microsoft.com/office/officeart/2005/8/layout/hProcess7"/>
    <dgm:cxn modelId="{6C80C846-068D-4593-A988-70216584EC70}" type="presParOf" srcId="{E007595E-B039-4B22-A209-3D2AD06A0551}" destId="{09D85618-7BF8-431D-AD87-62F1DFA2D8CA}" srcOrd="7" destOrd="0" presId="urn:microsoft.com/office/officeart/2005/8/layout/hProcess7"/>
    <dgm:cxn modelId="{1C8FF329-073D-484E-8310-AC8682F1A219}" type="presParOf" srcId="{E007595E-B039-4B22-A209-3D2AD06A0551}" destId="{DA549D37-AF36-45AC-A994-F37F2D1D42C1}" srcOrd="8" destOrd="0" presId="urn:microsoft.com/office/officeart/2005/8/layout/hProcess7"/>
    <dgm:cxn modelId="{16ABCD35-0640-4F49-A79C-74DA3D20AD81}" type="presParOf" srcId="{DA549D37-AF36-45AC-A994-F37F2D1D42C1}" destId="{84395140-3BB3-4062-8AE6-CA0EB825009D}" srcOrd="0" destOrd="0" presId="urn:microsoft.com/office/officeart/2005/8/layout/hProcess7"/>
    <dgm:cxn modelId="{E3C55A5D-8972-4BB5-ABA0-62CD048625F2}" type="presParOf" srcId="{DA549D37-AF36-45AC-A994-F37F2D1D42C1}" destId="{8145BBC7-6C76-41A8-A8C0-97986E4CB661}" srcOrd="1" destOrd="0" presId="urn:microsoft.com/office/officeart/2005/8/layout/hProcess7"/>
    <dgm:cxn modelId="{AD8D8C86-8903-4DD3-94A6-D8679A395C0F}" type="presParOf" srcId="{DA549D37-AF36-45AC-A994-F37F2D1D42C1}" destId="{E1051C26-2E6C-45E1-A646-8469029166A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4A2BA5-677B-41F5-B84C-FD18DF4C3906}" type="doc">
      <dgm:prSet loTypeId="urn:microsoft.com/office/officeart/2018/2/layout/IconLabelList" loCatId="icon" qsTypeId="urn:microsoft.com/office/officeart/2005/8/quickstyle/simple4" qsCatId="simple" csTypeId="urn:microsoft.com/office/officeart/2018/5/colors/Iconchunking_neutralbg_colorful5" csCatId="colorful" phldr="1"/>
      <dgm:spPr/>
      <dgm:t>
        <a:bodyPr/>
        <a:lstStyle/>
        <a:p>
          <a:endParaRPr lang="en-US"/>
        </a:p>
      </dgm:t>
    </dgm:pt>
    <dgm:pt modelId="{9379755B-E1B7-4D58-A5CB-4E4B57144AC4}">
      <dgm:prSet/>
      <dgm:spPr/>
      <dgm:t>
        <a:bodyPr/>
        <a:lstStyle/>
        <a:p>
          <a:r>
            <a:rPr lang="en-GB"/>
            <a:t>Test partnership structure</a:t>
          </a:r>
          <a:endParaRPr lang="en-US"/>
        </a:p>
      </dgm:t>
    </dgm:pt>
    <dgm:pt modelId="{575E073F-47FF-4D09-9F1A-F7EA644E8B70}" type="parTrans" cxnId="{A5DEE555-E6C6-422E-BFB6-0003036428E5}">
      <dgm:prSet/>
      <dgm:spPr/>
      <dgm:t>
        <a:bodyPr/>
        <a:lstStyle/>
        <a:p>
          <a:endParaRPr lang="en-US"/>
        </a:p>
      </dgm:t>
    </dgm:pt>
    <dgm:pt modelId="{039D98AC-721D-4C41-AB2F-B180B11EB0A1}" type="sibTrans" cxnId="{A5DEE555-E6C6-422E-BFB6-0003036428E5}">
      <dgm:prSet/>
      <dgm:spPr/>
      <dgm:t>
        <a:bodyPr/>
        <a:lstStyle/>
        <a:p>
          <a:endParaRPr lang="en-US"/>
        </a:p>
      </dgm:t>
    </dgm:pt>
    <dgm:pt modelId="{2DFEF832-B959-4405-ACB2-7078147C4C57}">
      <dgm:prSet/>
      <dgm:spPr/>
      <dgm:t>
        <a:bodyPr/>
        <a:lstStyle/>
        <a:p>
          <a:r>
            <a:rPr lang="en-GB" dirty="0"/>
            <a:t>Advice and daily living skills provision</a:t>
          </a:r>
          <a:endParaRPr lang="en-US" dirty="0"/>
        </a:p>
      </dgm:t>
    </dgm:pt>
    <dgm:pt modelId="{457C96F2-962A-4A5F-AF9A-556336B0C8BC}" type="parTrans" cxnId="{4278F496-7226-4D7C-81CF-D49714CBD0DA}">
      <dgm:prSet/>
      <dgm:spPr/>
      <dgm:t>
        <a:bodyPr/>
        <a:lstStyle/>
        <a:p>
          <a:endParaRPr lang="en-US"/>
        </a:p>
      </dgm:t>
    </dgm:pt>
    <dgm:pt modelId="{A7C7742F-CE16-479C-8572-CCE9F33849D8}" type="sibTrans" cxnId="{4278F496-7226-4D7C-81CF-D49714CBD0DA}">
      <dgm:prSet/>
      <dgm:spPr/>
      <dgm:t>
        <a:bodyPr/>
        <a:lstStyle/>
        <a:p>
          <a:endParaRPr lang="en-US"/>
        </a:p>
      </dgm:t>
    </dgm:pt>
    <dgm:pt modelId="{C0781E96-D610-43FC-9756-74636E47AB3E}">
      <dgm:prSet/>
      <dgm:spPr/>
      <dgm:t>
        <a:bodyPr/>
        <a:lstStyle/>
        <a:p>
          <a:r>
            <a:rPr lang="en-GB"/>
            <a:t>Peer training and neighbourhood volunteers group for partnership</a:t>
          </a:r>
          <a:endParaRPr lang="en-US"/>
        </a:p>
      </dgm:t>
    </dgm:pt>
    <dgm:pt modelId="{B33ACDA0-04A5-42E2-91FF-1623C5E53D74}" type="parTrans" cxnId="{FC5AFD27-0731-453D-BD04-4E682373F823}">
      <dgm:prSet/>
      <dgm:spPr/>
      <dgm:t>
        <a:bodyPr/>
        <a:lstStyle/>
        <a:p>
          <a:endParaRPr lang="en-US"/>
        </a:p>
      </dgm:t>
    </dgm:pt>
    <dgm:pt modelId="{A0F08A21-053C-4CE0-B406-BCE41EEE4DA9}" type="sibTrans" cxnId="{FC5AFD27-0731-453D-BD04-4E682373F823}">
      <dgm:prSet/>
      <dgm:spPr/>
      <dgm:t>
        <a:bodyPr/>
        <a:lstStyle/>
        <a:p>
          <a:endParaRPr lang="en-US"/>
        </a:p>
      </dgm:t>
    </dgm:pt>
    <dgm:pt modelId="{83E4A865-25D4-4754-9CA2-FF8387423AA3}">
      <dgm:prSet/>
      <dgm:spPr/>
      <dgm:t>
        <a:bodyPr/>
        <a:lstStyle/>
        <a:p>
          <a:r>
            <a:rPr lang="en-GB"/>
            <a:t>Local VCS organisations trained and supported to work with residents and local groups</a:t>
          </a:r>
          <a:endParaRPr lang="en-US"/>
        </a:p>
      </dgm:t>
    </dgm:pt>
    <dgm:pt modelId="{ED255DA8-0141-4FEF-8560-B12CE2AD6E81}" type="parTrans" cxnId="{49D0F2AB-821F-4D31-A79E-8250597FFB81}">
      <dgm:prSet/>
      <dgm:spPr/>
      <dgm:t>
        <a:bodyPr/>
        <a:lstStyle/>
        <a:p>
          <a:endParaRPr lang="en-US"/>
        </a:p>
      </dgm:t>
    </dgm:pt>
    <dgm:pt modelId="{1A0730F3-9754-4127-98BD-2461000CCA8D}" type="sibTrans" cxnId="{49D0F2AB-821F-4D31-A79E-8250597FFB81}">
      <dgm:prSet/>
      <dgm:spPr/>
      <dgm:t>
        <a:bodyPr/>
        <a:lstStyle/>
        <a:p>
          <a:endParaRPr lang="en-US"/>
        </a:p>
      </dgm:t>
    </dgm:pt>
    <dgm:pt modelId="{78013DED-ACB0-4B56-BD20-2CB89D248B4C}" type="pres">
      <dgm:prSet presAssocID="{B24A2BA5-677B-41F5-B84C-FD18DF4C3906}" presName="root" presStyleCnt="0">
        <dgm:presLayoutVars>
          <dgm:dir/>
          <dgm:resizeHandles val="exact"/>
        </dgm:presLayoutVars>
      </dgm:prSet>
      <dgm:spPr/>
      <dgm:t>
        <a:bodyPr/>
        <a:lstStyle/>
        <a:p>
          <a:endParaRPr lang="en-GB"/>
        </a:p>
      </dgm:t>
    </dgm:pt>
    <dgm:pt modelId="{8580BFDB-8336-4497-9CD5-36ED88822264}" type="pres">
      <dgm:prSet presAssocID="{9379755B-E1B7-4D58-A5CB-4E4B57144AC4}" presName="compNode" presStyleCnt="0"/>
      <dgm:spPr/>
    </dgm:pt>
    <dgm:pt modelId="{57BBC99C-27FF-4C6A-B859-98C8860BFF90}" type="pres">
      <dgm:prSet presAssocID="{9379755B-E1B7-4D58-A5CB-4E4B57144AC4}"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Team"/>
        </a:ext>
      </dgm:extLst>
    </dgm:pt>
    <dgm:pt modelId="{D822571F-8EDB-4B64-A3B6-0212944CB285}" type="pres">
      <dgm:prSet presAssocID="{9379755B-E1B7-4D58-A5CB-4E4B57144AC4}" presName="spaceRect" presStyleCnt="0"/>
      <dgm:spPr/>
    </dgm:pt>
    <dgm:pt modelId="{2763BF2C-17AB-4512-9F11-FEEFB4B58A77}" type="pres">
      <dgm:prSet presAssocID="{9379755B-E1B7-4D58-A5CB-4E4B57144AC4}" presName="textRect" presStyleLbl="revTx" presStyleIdx="0" presStyleCnt="4">
        <dgm:presLayoutVars>
          <dgm:chMax val="1"/>
          <dgm:chPref val="1"/>
        </dgm:presLayoutVars>
      </dgm:prSet>
      <dgm:spPr/>
      <dgm:t>
        <a:bodyPr/>
        <a:lstStyle/>
        <a:p>
          <a:endParaRPr lang="en-GB"/>
        </a:p>
      </dgm:t>
    </dgm:pt>
    <dgm:pt modelId="{9507C1C1-18E6-4E7F-9AD1-30F444D79ECC}" type="pres">
      <dgm:prSet presAssocID="{039D98AC-721D-4C41-AB2F-B180B11EB0A1}" presName="sibTrans" presStyleCnt="0"/>
      <dgm:spPr/>
    </dgm:pt>
    <dgm:pt modelId="{88B39C0B-8649-4E89-A001-A0E791C00328}" type="pres">
      <dgm:prSet presAssocID="{2DFEF832-B959-4405-ACB2-7078147C4C57}" presName="compNode" presStyleCnt="0"/>
      <dgm:spPr/>
    </dgm:pt>
    <dgm:pt modelId="{84E9D158-786D-45A8-AA11-28AEA35DDE50}" type="pres">
      <dgm:prSet presAssocID="{2DFEF832-B959-4405-ACB2-7078147C4C57}"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Stethoscope"/>
        </a:ext>
      </dgm:extLst>
    </dgm:pt>
    <dgm:pt modelId="{42C975A5-740E-438B-8DF1-460E73405793}" type="pres">
      <dgm:prSet presAssocID="{2DFEF832-B959-4405-ACB2-7078147C4C57}" presName="spaceRect" presStyleCnt="0"/>
      <dgm:spPr/>
    </dgm:pt>
    <dgm:pt modelId="{134EB228-661C-42F1-84D3-4B0B3AEA1CDF}" type="pres">
      <dgm:prSet presAssocID="{2DFEF832-B959-4405-ACB2-7078147C4C57}" presName="textRect" presStyleLbl="revTx" presStyleIdx="1" presStyleCnt="4">
        <dgm:presLayoutVars>
          <dgm:chMax val="1"/>
          <dgm:chPref val="1"/>
        </dgm:presLayoutVars>
      </dgm:prSet>
      <dgm:spPr/>
      <dgm:t>
        <a:bodyPr/>
        <a:lstStyle/>
        <a:p>
          <a:endParaRPr lang="en-GB"/>
        </a:p>
      </dgm:t>
    </dgm:pt>
    <dgm:pt modelId="{6DF12FF4-BBFD-41EA-9C47-7D44813EFBAE}" type="pres">
      <dgm:prSet presAssocID="{A7C7742F-CE16-479C-8572-CCE9F33849D8}" presName="sibTrans" presStyleCnt="0"/>
      <dgm:spPr/>
    </dgm:pt>
    <dgm:pt modelId="{E688F317-7289-4179-8933-6C93E2F3C729}" type="pres">
      <dgm:prSet presAssocID="{C0781E96-D610-43FC-9756-74636E47AB3E}" presName="compNode" presStyleCnt="0"/>
      <dgm:spPr/>
    </dgm:pt>
    <dgm:pt modelId="{0C03EEFF-4DE8-4C11-BB5D-C763475761B1}" type="pres">
      <dgm:prSet presAssocID="{C0781E96-D610-43FC-9756-74636E47AB3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Group"/>
        </a:ext>
      </dgm:extLst>
    </dgm:pt>
    <dgm:pt modelId="{AD4D1EF8-14FA-4A31-B109-D0ECEB462EAD}" type="pres">
      <dgm:prSet presAssocID="{C0781E96-D610-43FC-9756-74636E47AB3E}" presName="spaceRect" presStyleCnt="0"/>
      <dgm:spPr/>
    </dgm:pt>
    <dgm:pt modelId="{87C9B3D3-320E-4B0C-9CB8-D9B045DCC8AE}" type="pres">
      <dgm:prSet presAssocID="{C0781E96-D610-43FC-9756-74636E47AB3E}" presName="textRect" presStyleLbl="revTx" presStyleIdx="2" presStyleCnt="4">
        <dgm:presLayoutVars>
          <dgm:chMax val="1"/>
          <dgm:chPref val="1"/>
        </dgm:presLayoutVars>
      </dgm:prSet>
      <dgm:spPr/>
      <dgm:t>
        <a:bodyPr/>
        <a:lstStyle/>
        <a:p>
          <a:endParaRPr lang="en-GB"/>
        </a:p>
      </dgm:t>
    </dgm:pt>
    <dgm:pt modelId="{CEDC7D9A-7862-4D03-96E4-00405842EBC7}" type="pres">
      <dgm:prSet presAssocID="{A0F08A21-053C-4CE0-B406-BCE41EEE4DA9}" presName="sibTrans" presStyleCnt="0"/>
      <dgm:spPr/>
    </dgm:pt>
    <dgm:pt modelId="{0F84A28F-AA39-4085-8444-57CB2BDFAD97}" type="pres">
      <dgm:prSet presAssocID="{83E4A865-25D4-4754-9CA2-FF8387423AA3}" presName="compNode" presStyleCnt="0"/>
      <dgm:spPr/>
    </dgm:pt>
    <dgm:pt modelId="{505C89A9-DECA-4057-B523-893C06CBF5F4}" type="pres">
      <dgm:prSet presAssocID="{83E4A865-25D4-4754-9CA2-FF8387423AA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Users"/>
        </a:ext>
      </dgm:extLst>
    </dgm:pt>
    <dgm:pt modelId="{9F28C569-9CCC-462B-91CF-B35ED411D4FF}" type="pres">
      <dgm:prSet presAssocID="{83E4A865-25D4-4754-9CA2-FF8387423AA3}" presName="spaceRect" presStyleCnt="0"/>
      <dgm:spPr/>
    </dgm:pt>
    <dgm:pt modelId="{1BCDAD7F-F88C-476F-A899-430A03ABD124}" type="pres">
      <dgm:prSet presAssocID="{83E4A865-25D4-4754-9CA2-FF8387423AA3}" presName="textRect" presStyleLbl="revTx" presStyleIdx="3" presStyleCnt="4">
        <dgm:presLayoutVars>
          <dgm:chMax val="1"/>
          <dgm:chPref val="1"/>
        </dgm:presLayoutVars>
      </dgm:prSet>
      <dgm:spPr/>
      <dgm:t>
        <a:bodyPr/>
        <a:lstStyle/>
        <a:p>
          <a:endParaRPr lang="en-GB"/>
        </a:p>
      </dgm:t>
    </dgm:pt>
  </dgm:ptLst>
  <dgm:cxnLst>
    <dgm:cxn modelId="{4278F496-7226-4D7C-81CF-D49714CBD0DA}" srcId="{B24A2BA5-677B-41F5-B84C-FD18DF4C3906}" destId="{2DFEF832-B959-4405-ACB2-7078147C4C57}" srcOrd="1" destOrd="0" parTransId="{457C96F2-962A-4A5F-AF9A-556336B0C8BC}" sibTransId="{A7C7742F-CE16-479C-8572-CCE9F33849D8}"/>
    <dgm:cxn modelId="{01BDD8CE-1DF3-4006-9EC8-1C97C15C78B1}" type="presOf" srcId="{2DFEF832-B959-4405-ACB2-7078147C4C57}" destId="{134EB228-661C-42F1-84D3-4B0B3AEA1CDF}" srcOrd="0" destOrd="0" presId="urn:microsoft.com/office/officeart/2018/2/layout/IconLabelList"/>
    <dgm:cxn modelId="{A5DEE555-E6C6-422E-BFB6-0003036428E5}" srcId="{B24A2BA5-677B-41F5-B84C-FD18DF4C3906}" destId="{9379755B-E1B7-4D58-A5CB-4E4B57144AC4}" srcOrd="0" destOrd="0" parTransId="{575E073F-47FF-4D09-9F1A-F7EA644E8B70}" sibTransId="{039D98AC-721D-4C41-AB2F-B180B11EB0A1}"/>
    <dgm:cxn modelId="{B12A53E1-581B-4F05-8DF8-131736D4E7C0}" type="presOf" srcId="{9379755B-E1B7-4D58-A5CB-4E4B57144AC4}" destId="{2763BF2C-17AB-4512-9F11-FEEFB4B58A77}" srcOrd="0" destOrd="0" presId="urn:microsoft.com/office/officeart/2018/2/layout/IconLabelList"/>
    <dgm:cxn modelId="{49D0F2AB-821F-4D31-A79E-8250597FFB81}" srcId="{B24A2BA5-677B-41F5-B84C-FD18DF4C3906}" destId="{83E4A865-25D4-4754-9CA2-FF8387423AA3}" srcOrd="3" destOrd="0" parTransId="{ED255DA8-0141-4FEF-8560-B12CE2AD6E81}" sibTransId="{1A0730F3-9754-4127-98BD-2461000CCA8D}"/>
    <dgm:cxn modelId="{1CE6BD5C-A478-47A4-BA1F-7F708DC5748A}" type="presOf" srcId="{C0781E96-D610-43FC-9756-74636E47AB3E}" destId="{87C9B3D3-320E-4B0C-9CB8-D9B045DCC8AE}" srcOrd="0" destOrd="0" presId="urn:microsoft.com/office/officeart/2018/2/layout/IconLabelList"/>
    <dgm:cxn modelId="{71FF51C7-2DDA-4142-ADB7-E5863070908F}" type="presOf" srcId="{83E4A865-25D4-4754-9CA2-FF8387423AA3}" destId="{1BCDAD7F-F88C-476F-A899-430A03ABD124}" srcOrd="0" destOrd="0" presId="urn:microsoft.com/office/officeart/2018/2/layout/IconLabelList"/>
    <dgm:cxn modelId="{FC5AFD27-0731-453D-BD04-4E682373F823}" srcId="{B24A2BA5-677B-41F5-B84C-FD18DF4C3906}" destId="{C0781E96-D610-43FC-9756-74636E47AB3E}" srcOrd="2" destOrd="0" parTransId="{B33ACDA0-04A5-42E2-91FF-1623C5E53D74}" sibTransId="{A0F08A21-053C-4CE0-B406-BCE41EEE4DA9}"/>
    <dgm:cxn modelId="{A58429DE-AF65-4CED-93DA-8A0BDAFE9F0E}" type="presOf" srcId="{B24A2BA5-677B-41F5-B84C-FD18DF4C3906}" destId="{78013DED-ACB0-4B56-BD20-2CB89D248B4C}" srcOrd="0" destOrd="0" presId="urn:microsoft.com/office/officeart/2018/2/layout/IconLabelList"/>
    <dgm:cxn modelId="{F0BD7A75-E8BB-4F0D-A81B-43F1F42E29F7}" type="presParOf" srcId="{78013DED-ACB0-4B56-BD20-2CB89D248B4C}" destId="{8580BFDB-8336-4497-9CD5-36ED88822264}" srcOrd="0" destOrd="0" presId="urn:microsoft.com/office/officeart/2018/2/layout/IconLabelList"/>
    <dgm:cxn modelId="{A9DD9448-3D62-4B8F-9511-CB593B2EDC54}" type="presParOf" srcId="{8580BFDB-8336-4497-9CD5-36ED88822264}" destId="{57BBC99C-27FF-4C6A-B859-98C8860BFF90}" srcOrd="0" destOrd="0" presId="urn:microsoft.com/office/officeart/2018/2/layout/IconLabelList"/>
    <dgm:cxn modelId="{AB0F11B4-FFDD-4AFE-8F5C-C9B449A63AC0}" type="presParOf" srcId="{8580BFDB-8336-4497-9CD5-36ED88822264}" destId="{D822571F-8EDB-4B64-A3B6-0212944CB285}" srcOrd="1" destOrd="0" presId="urn:microsoft.com/office/officeart/2018/2/layout/IconLabelList"/>
    <dgm:cxn modelId="{A80E27F3-A67D-4DAB-A4D0-22D2340312B1}" type="presParOf" srcId="{8580BFDB-8336-4497-9CD5-36ED88822264}" destId="{2763BF2C-17AB-4512-9F11-FEEFB4B58A77}" srcOrd="2" destOrd="0" presId="urn:microsoft.com/office/officeart/2018/2/layout/IconLabelList"/>
    <dgm:cxn modelId="{C27E5E7C-C4B8-4E1E-A9FC-B23EC12EF7E2}" type="presParOf" srcId="{78013DED-ACB0-4B56-BD20-2CB89D248B4C}" destId="{9507C1C1-18E6-4E7F-9AD1-30F444D79ECC}" srcOrd="1" destOrd="0" presId="urn:microsoft.com/office/officeart/2018/2/layout/IconLabelList"/>
    <dgm:cxn modelId="{5C0FCEBD-AEE8-4DF6-99D6-C39F268B585A}" type="presParOf" srcId="{78013DED-ACB0-4B56-BD20-2CB89D248B4C}" destId="{88B39C0B-8649-4E89-A001-A0E791C00328}" srcOrd="2" destOrd="0" presId="urn:microsoft.com/office/officeart/2018/2/layout/IconLabelList"/>
    <dgm:cxn modelId="{00D4DD2A-1817-4990-BCFA-B898ABB0DAED}" type="presParOf" srcId="{88B39C0B-8649-4E89-A001-A0E791C00328}" destId="{84E9D158-786D-45A8-AA11-28AEA35DDE50}" srcOrd="0" destOrd="0" presId="urn:microsoft.com/office/officeart/2018/2/layout/IconLabelList"/>
    <dgm:cxn modelId="{38254435-96B0-4FEF-AF43-D7ACAC1F798B}" type="presParOf" srcId="{88B39C0B-8649-4E89-A001-A0E791C00328}" destId="{42C975A5-740E-438B-8DF1-460E73405793}" srcOrd="1" destOrd="0" presId="urn:microsoft.com/office/officeart/2018/2/layout/IconLabelList"/>
    <dgm:cxn modelId="{95AA137C-9E38-407F-A1C4-4ECCF5C63159}" type="presParOf" srcId="{88B39C0B-8649-4E89-A001-A0E791C00328}" destId="{134EB228-661C-42F1-84D3-4B0B3AEA1CDF}" srcOrd="2" destOrd="0" presId="urn:microsoft.com/office/officeart/2018/2/layout/IconLabelList"/>
    <dgm:cxn modelId="{21C72034-746C-47C7-9913-8C92FD289D99}" type="presParOf" srcId="{78013DED-ACB0-4B56-BD20-2CB89D248B4C}" destId="{6DF12FF4-BBFD-41EA-9C47-7D44813EFBAE}" srcOrd="3" destOrd="0" presId="urn:microsoft.com/office/officeart/2018/2/layout/IconLabelList"/>
    <dgm:cxn modelId="{95063DEB-34D0-453A-9B55-6183AF3B3BC7}" type="presParOf" srcId="{78013DED-ACB0-4B56-BD20-2CB89D248B4C}" destId="{E688F317-7289-4179-8933-6C93E2F3C729}" srcOrd="4" destOrd="0" presId="urn:microsoft.com/office/officeart/2018/2/layout/IconLabelList"/>
    <dgm:cxn modelId="{87585C5A-C065-42ED-873E-E77085CB9C71}" type="presParOf" srcId="{E688F317-7289-4179-8933-6C93E2F3C729}" destId="{0C03EEFF-4DE8-4C11-BB5D-C763475761B1}" srcOrd="0" destOrd="0" presId="urn:microsoft.com/office/officeart/2018/2/layout/IconLabelList"/>
    <dgm:cxn modelId="{EE2D2038-1621-415C-8C7E-585EDC3F3182}" type="presParOf" srcId="{E688F317-7289-4179-8933-6C93E2F3C729}" destId="{AD4D1EF8-14FA-4A31-B109-D0ECEB462EAD}" srcOrd="1" destOrd="0" presId="urn:microsoft.com/office/officeart/2018/2/layout/IconLabelList"/>
    <dgm:cxn modelId="{53E39AD5-4956-490E-BF18-482D8CBD3EA9}" type="presParOf" srcId="{E688F317-7289-4179-8933-6C93E2F3C729}" destId="{87C9B3D3-320E-4B0C-9CB8-D9B045DCC8AE}" srcOrd="2" destOrd="0" presId="urn:microsoft.com/office/officeart/2018/2/layout/IconLabelList"/>
    <dgm:cxn modelId="{F3316325-3EA5-4226-9C16-B7F41A6D007A}" type="presParOf" srcId="{78013DED-ACB0-4B56-BD20-2CB89D248B4C}" destId="{CEDC7D9A-7862-4D03-96E4-00405842EBC7}" srcOrd="5" destOrd="0" presId="urn:microsoft.com/office/officeart/2018/2/layout/IconLabelList"/>
    <dgm:cxn modelId="{5951B945-4498-425A-88F0-0099118E276E}" type="presParOf" srcId="{78013DED-ACB0-4B56-BD20-2CB89D248B4C}" destId="{0F84A28F-AA39-4085-8444-57CB2BDFAD97}" srcOrd="6" destOrd="0" presId="urn:microsoft.com/office/officeart/2018/2/layout/IconLabelList"/>
    <dgm:cxn modelId="{C9568250-EA33-4F43-9832-6C13101C427B}" type="presParOf" srcId="{0F84A28F-AA39-4085-8444-57CB2BDFAD97}" destId="{505C89A9-DECA-4057-B523-893C06CBF5F4}" srcOrd="0" destOrd="0" presId="urn:microsoft.com/office/officeart/2018/2/layout/IconLabelList"/>
    <dgm:cxn modelId="{A1F8E1F3-6194-4734-826F-383B8C8A096F}" type="presParOf" srcId="{0F84A28F-AA39-4085-8444-57CB2BDFAD97}" destId="{9F28C569-9CCC-462B-91CF-B35ED411D4FF}" srcOrd="1" destOrd="0" presId="urn:microsoft.com/office/officeart/2018/2/layout/IconLabelList"/>
    <dgm:cxn modelId="{84D9B62D-22DE-4F43-B841-B62EB638755F}" type="presParOf" srcId="{0F84A28F-AA39-4085-8444-57CB2BDFAD97}" destId="{1BCDAD7F-F88C-476F-A899-430A03ABD12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19951-6268-4308-811F-8D44B902AD0C}">
      <dsp:nvSpPr>
        <dsp:cNvPr id="0" name=""/>
        <dsp:cNvSpPr/>
      </dsp:nvSpPr>
      <dsp:spPr>
        <a:xfrm>
          <a:off x="17276" y="139024"/>
          <a:ext cx="791366" cy="71778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7DF6B297-506C-4A91-B16F-AD0AEEDFE8DA}">
      <dsp:nvSpPr>
        <dsp:cNvPr id="0" name=""/>
        <dsp:cNvSpPr/>
      </dsp:nvSpPr>
      <dsp:spPr>
        <a:xfrm>
          <a:off x="17276" y="972213"/>
          <a:ext cx="2261046" cy="154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GB" sz="1400" kern="1200"/>
            <a:t>Development of the </a:t>
          </a:r>
          <a:r>
            <a:rPr lang="en-GB" sz="1400" b="1" kern="1200"/>
            <a:t>cross sector dataset </a:t>
          </a:r>
          <a:r>
            <a:rPr lang="en-GB" sz="1400" kern="1200"/>
            <a:t>and digital referral system for social prescribing</a:t>
          </a:r>
          <a:endParaRPr lang="en-US" sz="1400" kern="1200"/>
        </a:p>
      </dsp:txBody>
      <dsp:txXfrm>
        <a:off x="17276" y="972213"/>
        <a:ext cx="2261046" cy="1549925"/>
      </dsp:txXfrm>
    </dsp:sp>
    <dsp:sp modelId="{AF91087B-E47B-46E8-AE2A-1826F19597F6}">
      <dsp:nvSpPr>
        <dsp:cNvPr id="0" name=""/>
        <dsp:cNvSpPr/>
      </dsp:nvSpPr>
      <dsp:spPr>
        <a:xfrm>
          <a:off x="17276" y="2575817"/>
          <a:ext cx="2261046" cy="247153"/>
        </a:xfrm>
        <a:prstGeom prst="rect">
          <a:avLst/>
        </a:prstGeom>
        <a:noFill/>
        <a:ln>
          <a:noFill/>
        </a:ln>
        <a:effectLst/>
      </dsp:spPr>
      <dsp:style>
        <a:lnRef idx="0">
          <a:scrgbClr r="0" g="0" b="0"/>
        </a:lnRef>
        <a:fillRef idx="0">
          <a:scrgbClr r="0" g="0" b="0"/>
        </a:fillRef>
        <a:effectRef idx="0">
          <a:scrgbClr r="0" g="0" b="0"/>
        </a:effectRef>
        <a:fontRef idx="minor"/>
      </dsp:style>
    </dsp:sp>
    <dsp:sp modelId="{1C0FDB9F-7D6B-4FC9-8FC4-D0CF5180AA04}">
      <dsp:nvSpPr>
        <dsp:cNvPr id="0" name=""/>
        <dsp:cNvSpPr/>
      </dsp:nvSpPr>
      <dsp:spPr>
        <a:xfrm>
          <a:off x="2674005" y="139024"/>
          <a:ext cx="791366" cy="71778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DDFC1B66-A9DE-4712-8B9B-00EA2F9B8CB0}">
      <dsp:nvSpPr>
        <dsp:cNvPr id="0" name=""/>
        <dsp:cNvSpPr/>
      </dsp:nvSpPr>
      <dsp:spPr>
        <a:xfrm>
          <a:off x="2674005" y="972213"/>
          <a:ext cx="2261046" cy="154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GB" sz="1400" b="1" kern="1200"/>
            <a:t>Supported Employment </a:t>
          </a:r>
          <a:r>
            <a:rPr lang="en-GB" sz="1400" kern="1200"/>
            <a:t>via a cross sector network </a:t>
          </a:r>
          <a:endParaRPr lang="en-US" sz="1400" kern="1200"/>
        </a:p>
      </dsp:txBody>
      <dsp:txXfrm>
        <a:off x="2674005" y="972213"/>
        <a:ext cx="2261046" cy="1549925"/>
      </dsp:txXfrm>
    </dsp:sp>
    <dsp:sp modelId="{98D286EF-1132-45BD-8086-BFA193DE7575}">
      <dsp:nvSpPr>
        <dsp:cNvPr id="0" name=""/>
        <dsp:cNvSpPr/>
      </dsp:nvSpPr>
      <dsp:spPr>
        <a:xfrm>
          <a:off x="2569228" y="1745837"/>
          <a:ext cx="2261046" cy="247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88950">
            <a:lnSpc>
              <a:spcPct val="100000"/>
            </a:lnSpc>
            <a:spcBef>
              <a:spcPct val="0"/>
            </a:spcBef>
            <a:spcAft>
              <a:spcPct val="35000"/>
            </a:spcAft>
          </a:pPr>
          <a:r>
            <a:rPr lang="en-GB" sz="1100" kern="1200" dirty="0"/>
            <a:t>Employer Engagement</a:t>
          </a:r>
          <a:endParaRPr lang="en-US" sz="1100" kern="1200" dirty="0"/>
        </a:p>
        <a:p>
          <a:pPr lvl="0" algn="l" defTabSz="488950">
            <a:lnSpc>
              <a:spcPct val="100000"/>
            </a:lnSpc>
            <a:spcBef>
              <a:spcPct val="0"/>
            </a:spcBef>
            <a:spcAft>
              <a:spcPct val="35000"/>
            </a:spcAft>
          </a:pPr>
          <a:r>
            <a:rPr lang="en-GB" sz="1100" kern="1200" dirty="0"/>
            <a:t>Professional Accreditation</a:t>
          </a:r>
          <a:r>
            <a:rPr lang="en-GB" sz="1100" b="1" kern="1200" dirty="0"/>
            <a:t/>
          </a:r>
          <a:br>
            <a:rPr lang="en-GB" sz="1100" b="1" kern="1200" dirty="0"/>
          </a:br>
          <a:r>
            <a:rPr lang="en-GB" sz="1100" kern="1200" dirty="0"/>
            <a:t>Sourcing Additional Funding </a:t>
          </a:r>
          <a:endParaRPr lang="en-US" sz="1100" kern="1200" dirty="0"/>
        </a:p>
      </dsp:txBody>
      <dsp:txXfrm>
        <a:off x="2569228" y="1745837"/>
        <a:ext cx="2261046" cy="247153"/>
      </dsp:txXfrm>
    </dsp:sp>
    <dsp:sp modelId="{C36E6A68-D559-4B98-978A-7EA6CFA92596}">
      <dsp:nvSpPr>
        <dsp:cNvPr id="0" name=""/>
        <dsp:cNvSpPr/>
      </dsp:nvSpPr>
      <dsp:spPr>
        <a:xfrm>
          <a:off x="5330734" y="139024"/>
          <a:ext cx="791366" cy="71778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A2CCA677-D552-473F-BBE1-AA58F18F0A7E}">
      <dsp:nvSpPr>
        <dsp:cNvPr id="0" name=""/>
        <dsp:cNvSpPr/>
      </dsp:nvSpPr>
      <dsp:spPr>
        <a:xfrm>
          <a:off x="5330734" y="972213"/>
          <a:ext cx="2261046" cy="154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GB" sz="1400" b="1" kern="1200"/>
            <a:t>Advice Sector </a:t>
          </a:r>
          <a:r>
            <a:rPr lang="en-GB" sz="1400" kern="1200"/>
            <a:t>-  networking, integrating, preparing advice organisations </a:t>
          </a:r>
          <a:endParaRPr lang="en-US" sz="1400" kern="1200"/>
        </a:p>
      </dsp:txBody>
      <dsp:txXfrm>
        <a:off x="5330734" y="972213"/>
        <a:ext cx="2261046" cy="1549925"/>
      </dsp:txXfrm>
    </dsp:sp>
    <dsp:sp modelId="{2774D3E5-4CB9-4295-BB99-DAC76E7CBAFB}">
      <dsp:nvSpPr>
        <dsp:cNvPr id="0" name=""/>
        <dsp:cNvSpPr/>
      </dsp:nvSpPr>
      <dsp:spPr>
        <a:xfrm>
          <a:off x="5330734" y="2575817"/>
          <a:ext cx="2261046" cy="247153"/>
        </a:xfrm>
        <a:prstGeom prst="rect">
          <a:avLst/>
        </a:prstGeom>
        <a:noFill/>
        <a:ln>
          <a:noFill/>
        </a:ln>
        <a:effectLst/>
      </dsp:spPr>
      <dsp:style>
        <a:lnRef idx="0">
          <a:scrgbClr r="0" g="0" b="0"/>
        </a:lnRef>
        <a:fillRef idx="0">
          <a:scrgbClr r="0" g="0" b="0"/>
        </a:fillRef>
        <a:effectRef idx="0">
          <a:scrgbClr r="0" g="0" b="0"/>
        </a:effectRef>
        <a:fontRef idx="minor"/>
      </dsp:style>
    </dsp:sp>
    <dsp:sp modelId="{D8740775-05C4-4CBF-9FB8-E6F99D5A0B9B}">
      <dsp:nvSpPr>
        <dsp:cNvPr id="0" name=""/>
        <dsp:cNvSpPr/>
      </dsp:nvSpPr>
      <dsp:spPr>
        <a:xfrm>
          <a:off x="7987463" y="139024"/>
          <a:ext cx="791366" cy="71778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D26737DC-5E75-44F2-A814-C515DB7AA30D}">
      <dsp:nvSpPr>
        <dsp:cNvPr id="0" name=""/>
        <dsp:cNvSpPr/>
      </dsp:nvSpPr>
      <dsp:spPr>
        <a:xfrm>
          <a:off x="7987463" y="972213"/>
          <a:ext cx="2261046" cy="1549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defRPr b="1"/>
          </a:pPr>
          <a:r>
            <a:rPr lang="en-GB" sz="1400" b="1" kern="1200" dirty="0"/>
            <a:t>Navigation</a:t>
          </a:r>
          <a:r>
            <a:rPr lang="en-GB" sz="1400" kern="1200" dirty="0"/>
            <a:t> and referrals- navigation roles in the borough </a:t>
          </a:r>
        </a:p>
        <a:p>
          <a:pPr lvl="0" algn="l" defTabSz="622300">
            <a:lnSpc>
              <a:spcPct val="100000"/>
            </a:lnSpc>
            <a:spcBef>
              <a:spcPct val="0"/>
            </a:spcBef>
            <a:spcAft>
              <a:spcPct val="35000"/>
            </a:spcAft>
            <a:defRPr b="1"/>
          </a:pPr>
          <a:r>
            <a:rPr lang="en-GB" sz="1400" kern="1200" dirty="0"/>
            <a:t>common language / competency framework;</a:t>
          </a:r>
        </a:p>
        <a:p>
          <a:pPr lvl="0" algn="l" defTabSz="622300">
            <a:lnSpc>
              <a:spcPct val="100000"/>
            </a:lnSpc>
            <a:spcBef>
              <a:spcPct val="0"/>
            </a:spcBef>
            <a:spcAft>
              <a:spcPct val="35000"/>
            </a:spcAft>
            <a:defRPr b="1"/>
          </a:pPr>
          <a:r>
            <a:rPr lang="en-GB" sz="1400" kern="1200" dirty="0"/>
            <a:t> understanding the criteria and gaps</a:t>
          </a:r>
          <a:endParaRPr lang="en-US" sz="1400" kern="1200" dirty="0"/>
        </a:p>
      </dsp:txBody>
      <dsp:txXfrm>
        <a:off x="7987463" y="972213"/>
        <a:ext cx="2261046" cy="1549925"/>
      </dsp:txXfrm>
    </dsp:sp>
    <dsp:sp modelId="{8ACD153D-BBF3-4275-B958-A93AE7A6969B}">
      <dsp:nvSpPr>
        <dsp:cNvPr id="0" name=""/>
        <dsp:cNvSpPr/>
      </dsp:nvSpPr>
      <dsp:spPr>
        <a:xfrm>
          <a:off x="7987463" y="2575817"/>
          <a:ext cx="2261046" cy="24715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F93E0-5EAB-4A53-B30A-2075060CAF2E}">
      <dsp:nvSpPr>
        <dsp:cNvPr id="0" name=""/>
        <dsp:cNvSpPr/>
      </dsp:nvSpPr>
      <dsp:spPr>
        <a:xfrm>
          <a:off x="783716" y="0"/>
          <a:ext cx="5264779" cy="526477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86455-8319-4358-8254-79F3EE4C229A}">
      <dsp:nvSpPr>
        <dsp:cNvPr id="0" name=""/>
        <dsp:cNvSpPr/>
      </dsp:nvSpPr>
      <dsp:spPr>
        <a:xfrm>
          <a:off x="1283870" y="500154"/>
          <a:ext cx="2053263" cy="2053263"/>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Social determinants of health – high needs in the neighbourhood, homelessness, Pro-Active care list, benefits </a:t>
          </a:r>
          <a:endParaRPr lang="en-US" sz="1500" kern="1200"/>
        </a:p>
      </dsp:txBody>
      <dsp:txXfrm>
        <a:off x="1384102" y="600386"/>
        <a:ext cx="1852799" cy="1852799"/>
      </dsp:txXfrm>
    </dsp:sp>
    <dsp:sp modelId="{8A667568-128D-4DAD-877C-4D63B44AAA4F}">
      <dsp:nvSpPr>
        <dsp:cNvPr id="0" name=""/>
        <dsp:cNvSpPr/>
      </dsp:nvSpPr>
      <dsp:spPr>
        <a:xfrm>
          <a:off x="3495077" y="500154"/>
          <a:ext cx="2053263" cy="2053263"/>
        </a:xfrm>
        <a:prstGeom prst="roundRect">
          <a:avLst/>
        </a:prstGeom>
        <a:solidFill>
          <a:schemeClr val="accent2">
            <a:hueOff val="151055"/>
            <a:satOff val="-15998"/>
            <a:lumOff val="-392"/>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Long term structure for VCS engagement in neighbourhoods</a:t>
          </a:r>
          <a:endParaRPr lang="en-US" sz="1500" kern="1200"/>
        </a:p>
      </dsp:txBody>
      <dsp:txXfrm>
        <a:off x="3595309" y="600386"/>
        <a:ext cx="1852799" cy="1852799"/>
      </dsp:txXfrm>
    </dsp:sp>
    <dsp:sp modelId="{7660B836-A7AF-4A65-9A07-636C45638534}">
      <dsp:nvSpPr>
        <dsp:cNvPr id="0" name=""/>
        <dsp:cNvSpPr/>
      </dsp:nvSpPr>
      <dsp:spPr>
        <a:xfrm>
          <a:off x="1283870" y="2711361"/>
          <a:ext cx="2053263" cy="2053263"/>
        </a:xfrm>
        <a:prstGeom prst="roundRect">
          <a:avLst/>
        </a:prstGeom>
        <a:solidFill>
          <a:schemeClr val="accent2">
            <a:hueOff val="302110"/>
            <a:satOff val="-31995"/>
            <a:lumOff val="-784"/>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VCS specific roles and skills</a:t>
          </a:r>
          <a:endParaRPr lang="en-US" sz="1500" kern="1200"/>
        </a:p>
      </dsp:txBody>
      <dsp:txXfrm>
        <a:off x="1384102" y="2811593"/>
        <a:ext cx="1852799" cy="1852799"/>
      </dsp:txXfrm>
    </dsp:sp>
    <dsp:sp modelId="{772ADC1A-A2C3-45D2-868C-2607A5199085}">
      <dsp:nvSpPr>
        <dsp:cNvPr id="0" name=""/>
        <dsp:cNvSpPr/>
      </dsp:nvSpPr>
      <dsp:spPr>
        <a:xfrm>
          <a:off x="3495077" y="2711361"/>
          <a:ext cx="2053263" cy="2053263"/>
        </a:xfrm>
        <a:prstGeom prst="roundRect">
          <a:avLst/>
        </a:prstGeom>
        <a:solidFill>
          <a:schemeClr val="accent2">
            <a:hueOff val="453165"/>
            <a:satOff val="-47993"/>
            <a:lumOff val="-1176"/>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Based on the Sheffield model, testing key parameters for the Hackney context</a:t>
          </a:r>
          <a:endParaRPr lang="en-US" sz="1500" kern="1200"/>
        </a:p>
      </dsp:txBody>
      <dsp:txXfrm>
        <a:off x="3595309" y="2811593"/>
        <a:ext cx="1852799" cy="185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D515D-2B33-435D-8879-0D3BCD389A7A}">
      <dsp:nvSpPr>
        <dsp:cNvPr id="0" name=""/>
        <dsp:cNvSpPr/>
      </dsp:nvSpPr>
      <dsp:spPr>
        <a:xfrm>
          <a:off x="680" y="70740"/>
          <a:ext cx="2927050" cy="3512460"/>
        </a:xfrm>
        <a:prstGeom prst="roundRect">
          <a:avLst>
            <a:gd name="adj" fmla="val 5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100000"/>
            </a:lnSpc>
            <a:spcBef>
              <a:spcPct val="0"/>
            </a:spcBef>
            <a:spcAft>
              <a:spcPct val="35000"/>
            </a:spcAft>
          </a:pPr>
          <a:r>
            <a:rPr lang="en-GB" sz="2400" kern="1200" dirty="0"/>
            <a:t>Patient  outcomes</a:t>
          </a:r>
        </a:p>
      </dsp:txBody>
      <dsp:txXfrm rot="16200000">
        <a:off x="-1146723" y="1218144"/>
        <a:ext cx="2880217" cy="585410"/>
      </dsp:txXfrm>
    </dsp:sp>
    <dsp:sp modelId="{64E5D184-8F2E-493F-AE5E-9176C1564627}">
      <dsp:nvSpPr>
        <dsp:cNvPr id="0" name=""/>
        <dsp:cNvSpPr/>
      </dsp:nvSpPr>
      <dsp:spPr>
        <a:xfrm>
          <a:off x="586090" y="70740"/>
          <a:ext cx="2180652" cy="351246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100000"/>
            </a:lnSpc>
            <a:spcBef>
              <a:spcPct val="0"/>
            </a:spcBef>
            <a:spcAft>
              <a:spcPct val="35000"/>
            </a:spcAft>
          </a:pPr>
          <a:r>
            <a:rPr lang="en-GB" sz="2200" kern="1200" dirty="0"/>
            <a:t>Advice </a:t>
          </a:r>
        </a:p>
        <a:p>
          <a:pPr lvl="0" algn="l" defTabSz="977900">
            <a:lnSpc>
              <a:spcPct val="100000"/>
            </a:lnSpc>
            <a:spcBef>
              <a:spcPct val="0"/>
            </a:spcBef>
            <a:spcAft>
              <a:spcPct val="35000"/>
            </a:spcAft>
          </a:pPr>
          <a:r>
            <a:rPr lang="en-GB" sz="2200" kern="1200" dirty="0"/>
            <a:t>Daily living skills support </a:t>
          </a:r>
        </a:p>
        <a:p>
          <a:pPr lvl="0" algn="l" defTabSz="977900">
            <a:lnSpc>
              <a:spcPct val="100000"/>
            </a:lnSpc>
            <a:spcBef>
              <a:spcPct val="0"/>
            </a:spcBef>
            <a:spcAft>
              <a:spcPct val="35000"/>
            </a:spcAft>
          </a:pPr>
          <a:r>
            <a:rPr lang="en-GB" sz="2200" kern="1200" dirty="0"/>
            <a:t>Coproduce a common competency framework</a:t>
          </a:r>
        </a:p>
      </dsp:txBody>
      <dsp:txXfrm>
        <a:off x="586090" y="70740"/>
        <a:ext cx="2180652" cy="3512460"/>
      </dsp:txXfrm>
    </dsp:sp>
    <dsp:sp modelId="{129CAD6F-CC95-4F4D-B795-18830CB9B3B4}">
      <dsp:nvSpPr>
        <dsp:cNvPr id="0" name=""/>
        <dsp:cNvSpPr/>
      </dsp:nvSpPr>
      <dsp:spPr>
        <a:xfrm>
          <a:off x="3030176" y="70740"/>
          <a:ext cx="2927050" cy="3512460"/>
        </a:xfrm>
        <a:prstGeom prst="roundRect">
          <a:avLst>
            <a:gd name="adj" fmla="val 5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100000"/>
            </a:lnSpc>
            <a:spcBef>
              <a:spcPct val="0"/>
            </a:spcBef>
            <a:spcAft>
              <a:spcPct val="35000"/>
            </a:spcAft>
          </a:pPr>
          <a:r>
            <a:rPr lang="en-GB" sz="2400" kern="1200" dirty="0"/>
            <a:t>Governance</a:t>
          </a:r>
        </a:p>
      </dsp:txBody>
      <dsp:txXfrm rot="16200000">
        <a:off x="1882773" y="1218144"/>
        <a:ext cx="2880217" cy="585410"/>
      </dsp:txXfrm>
    </dsp:sp>
    <dsp:sp modelId="{940E3A79-5A8D-44CE-9518-B0AB49A74748}">
      <dsp:nvSpPr>
        <dsp:cNvPr id="0" name=""/>
        <dsp:cNvSpPr/>
      </dsp:nvSpPr>
      <dsp:spPr>
        <a:xfrm rot="5400000">
          <a:off x="2786734" y="2862120"/>
          <a:ext cx="516155" cy="439057"/>
        </a:xfrm>
        <a:prstGeom prst="flowChartExtract">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A5A681-EE3B-414F-8943-E5CAB934E23F}">
      <dsp:nvSpPr>
        <dsp:cNvPr id="0" name=""/>
        <dsp:cNvSpPr/>
      </dsp:nvSpPr>
      <dsp:spPr>
        <a:xfrm>
          <a:off x="3615586" y="70740"/>
          <a:ext cx="2180652" cy="351246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100000"/>
            </a:lnSpc>
            <a:spcBef>
              <a:spcPct val="0"/>
            </a:spcBef>
            <a:spcAft>
              <a:spcPct val="35000"/>
            </a:spcAft>
          </a:pPr>
          <a:r>
            <a:rPr lang="en-GB" sz="2200" kern="1200" dirty="0"/>
            <a:t>Neighbourhood partnership</a:t>
          </a:r>
        </a:p>
        <a:p>
          <a:pPr lvl="0" algn="l" defTabSz="977900">
            <a:lnSpc>
              <a:spcPct val="100000"/>
            </a:lnSpc>
            <a:spcBef>
              <a:spcPct val="0"/>
            </a:spcBef>
            <a:spcAft>
              <a:spcPct val="35000"/>
            </a:spcAft>
          </a:pPr>
          <a:endParaRPr lang="en-US" sz="2200" kern="1200" dirty="0"/>
        </a:p>
        <a:p>
          <a:pPr lvl="0" algn="l" defTabSz="977900">
            <a:lnSpc>
              <a:spcPct val="100000"/>
            </a:lnSpc>
            <a:spcBef>
              <a:spcPct val="0"/>
            </a:spcBef>
            <a:spcAft>
              <a:spcPct val="35000"/>
            </a:spcAft>
          </a:pPr>
          <a:r>
            <a:rPr lang="en-US" sz="2200" kern="1200" dirty="0"/>
            <a:t>Links to </a:t>
          </a:r>
          <a:r>
            <a:rPr lang="en-GB" sz="2200" kern="1200" dirty="0"/>
            <a:t>VCSETLG</a:t>
          </a:r>
        </a:p>
        <a:p>
          <a:pPr lvl="0" algn="l" defTabSz="977900">
            <a:lnSpc>
              <a:spcPct val="100000"/>
            </a:lnSpc>
            <a:spcBef>
              <a:spcPct val="0"/>
            </a:spcBef>
            <a:spcAft>
              <a:spcPct val="35000"/>
            </a:spcAft>
          </a:pPr>
          <a:endParaRPr lang="en-US" sz="2200" kern="1200" dirty="0"/>
        </a:p>
        <a:p>
          <a:pPr lvl="0" algn="l" defTabSz="977900">
            <a:spcBef>
              <a:spcPct val="0"/>
            </a:spcBef>
            <a:spcAft>
              <a:spcPct val="35000"/>
            </a:spcAft>
          </a:pPr>
          <a:endParaRPr lang="en-GB" sz="2200" kern="1200" dirty="0"/>
        </a:p>
      </dsp:txBody>
      <dsp:txXfrm>
        <a:off x="3615586" y="70740"/>
        <a:ext cx="2180652" cy="3512460"/>
      </dsp:txXfrm>
    </dsp:sp>
    <dsp:sp modelId="{84395140-3BB3-4062-8AE6-CA0EB825009D}">
      <dsp:nvSpPr>
        <dsp:cNvPr id="0" name=""/>
        <dsp:cNvSpPr/>
      </dsp:nvSpPr>
      <dsp:spPr>
        <a:xfrm>
          <a:off x="6059673" y="70740"/>
          <a:ext cx="2927050" cy="3512460"/>
        </a:xfrm>
        <a:prstGeom prst="roundRect">
          <a:avLst>
            <a:gd name="adj" fmla="val 5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100000"/>
            </a:lnSpc>
            <a:spcBef>
              <a:spcPct val="0"/>
            </a:spcBef>
            <a:spcAft>
              <a:spcPct val="35000"/>
            </a:spcAft>
          </a:pPr>
          <a:r>
            <a:rPr lang="en-GB" sz="2400" kern="1200" dirty="0"/>
            <a:t>Sustainability</a:t>
          </a:r>
        </a:p>
      </dsp:txBody>
      <dsp:txXfrm rot="16200000">
        <a:off x="4912270" y="1218144"/>
        <a:ext cx="2880217" cy="585410"/>
      </dsp:txXfrm>
    </dsp:sp>
    <dsp:sp modelId="{6D5FC7D4-9FC4-46F7-A7AF-74745A668775}">
      <dsp:nvSpPr>
        <dsp:cNvPr id="0" name=""/>
        <dsp:cNvSpPr/>
      </dsp:nvSpPr>
      <dsp:spPr>
        <a:xfrm rot="5400000">
          <a:off x="5816231" y="2862120"/>
          <a:ext cx="516155" cy="439057"/>
        </a:xfrm>
        <a:prstGeom prst="flowChartExtract">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51C26-2E6C-45E1-A646-8469029166AB}">
      <dsp:nvSpPr>
        <dsp:cNvPr id="0" name=""/>
        <dsp:cNvSpPr/>
      </dsp:nvSpPr>
      <dsp:spPr>
        <a:xfrm>
          <a:off x="6645083" y="70740"/>
          <a:ext cx="2180652" cy="351246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100000"/>
            </a:lnSpc>
            <a:spcBef>
              <a:spcPct val="0"/>
            </a:spcBef>
            <a:spcAft>
              <a:spcPct val="35000"/>
            </a:spcAft>
          </a:pPr>
          <a:r>
            <a:rPr lang="en-GB" sz="2200" kern="1200" dirty="0"/>
            <a:t>VCS orgs training</a:t>
          </a:r>
        </a:p>
        <a:p>
          <a:pPr lvl="0" algn="l" defTabSz="977900">
            <a:lnSpc>
              <a:spcPct val="100000"/>
            </a:lnSpc>
            <a:spcBef>
              <a:spcPct val="0"/>
            </a:spcBef>
            <a:spcAft>
              <a:spcPct val="35000"/>
            </a:spcAft>
          </a:pPr>
          <a:r>
            <a:rPr lang="en-US" sz="2200" kern="1200" dirty="0"/>
            <a:t>Peer network</a:t>
          </a:r>
        </a:p>
        <a:p>
          <a:pPr lvl="0" algn="l" defTabSz="977900">
            <a:lnSpc>
              <a:spcPct val="100000"/>
            </a:lnSpc>
            <a:spcBef>
              <a:spcPct val="0"/>
            </a:spcBef>
            <a:spcAft>
              <a:spcPct val="35000"/>
            </a:spcAft>
          </a:pPr>
          <a:r>
            <a:rPr lang="en-US" sz="2200" kern="1200" dirty="0"/>
            <a:t>Fundraising</a:t>
          </a:r>
          <a:endParaRPr lang="en-GB" sz="2200" kern="1200" dirty="0"/>
        </a:p>
      </dsp:txBody>
      <dsp:txXfrm>
        <a:off x="6645083" y="70740"/>
        <a:ext cx="2180652" cy="35124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BC99C-27FF-4C6A-B859-98C8860BFF90}">
      <dsp:nvSpPr>
        <dsp:cNvPr id="0" name=""/>
        <dsp:cNvSpPr/>
      </dsp:nvSpPr>
      <dsp:spPr>
        <a:xfrm>
          <a:off x="1698063" y="380657"/>
          <a:ext cx="951530" cy="9515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763BF2C-17AB-4512-9F11-FEEFB4B58A77}">
      <dsp:nvSpPr>
        <dsp:cNvPr id="0" name=""/>
        <dsp:cNvSpPr/>
      </dsp:nvSpPr>
      <dsp:spPr>
        <a:xfrm>
          <a:off x="1116572" y="1648075"/>
          <a:ext cx="21145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GB" sz="1200" kern="1200"/>
            <a:t>Test partnership structure</a:t>
          </a:r>
          <a:endParaRPr lang="en-US" sz="1200" kern="1200"/>
        </a:p>
      </dsp:txBody>
      <dsp:txXfrm>
        <a:off x="1116572" y="1648075"/>
        <a:ext cx="2114513" cy="720000"/>
      </dsp:txXfrm>
    </dsp:sp>
    <dsp:sp modelId="{84E9D158-786D-45A8-AA11-28AEA35DDE50}">
      <dsp:nvSpPr>
        <dsp:cNvPr id="0" name=""/>
        <dsp:cNvSpPr/>
      </dsp:nvSpPr>
      <dsp:spPr>
        <a:xfrm>
          <a:off x="4182617" y="380657"/>
          <a:ext cx="951530" cy="95153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134EB228-661C-42F1-84D3-4B0B3AEA1CDF}">
      <dsp:nvSpPr>
        <dsp:cNvPr id="0" name=""/>
        <dsp:cNvSpPr/>
      </dsp:nvSpPr>
      <dsp:spPr>
        <a:xfrm>
          <a:off x="3601125" y="1648075"/>
          <a:ext cx="21145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GB" sz="1200" kern="1200" dirty="0"/>
            <a:t>Advice and daily living skills provision</a:t>
          </a:r>
          <a:endParaRPr lang="en-US" sz="1200" kern="1200" dirty="0"/>
        </a:p>
      </dsp:txBody>
      <dsp:txXfrm>
        <a:off x="3601125" y="1648075"/>
        <a:ext cx="2114513" cy="720000"/>
      </dsp:txXfrm>
    </dsp:sp>
    <dsp:sp modelId="{0C03EEFF-4DE8-4C11-BB5D-C763475761B1}">
      <dsp:nvSpPr>
        <dsp:cNvPr id="0" name=""/>
        <dsp:cNvSpPr/>
      </dsp:nvSpPr>
      <dsp:spPr>
        <a:xfrm>
          <a:off x="1698063" y="2896703"/>
          <a:ext cx="951530" cy="9515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87C9B3D3-320E-4B0C-9CB8-D9B045DCC8AE}">
      <dsp:nvSpPr>
        <dsp:cNvPr id="0" name=""/>
        <dsp:cNvSpPr/>
      </dsp:nvSpPr>
      <dsp:spPr>
        <a:xfrm>
          <a:off x="1116572" y="4164121"/>
          <a:ext cx="21145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GB" sz="1200" kern="1200"/>
            <a:t>Peer training and neighbourhood volunteers group for partnership</a:t>
          </a:r>
          <a:endParaRPr lang="en-US" sz="1200" kern="1200"/>
        </a:p>
      </dsp:txBody>
      <dsp:txXfrm>
        <a:off x="1116572" y="4164121"/>
        <a:ext cx="2114513" cy="720000"/>
      </dsp:txXfrm>
    </dsp:sp>
    <dsp:sp modelId="{505C89A9-DECA-4057-B523-893C06CBF5F4}">
      <dsp:nvSpPr>
        <dsp:cNvPr id="0" name=""/>
        <dsp:cNvSpPr/>
      </dsp:nvSpPr>
      <dsp:spPr>
        <a:xfrm>
          <a:off x="4182617" y="2896703"/>
          <a:ext cx="951530" cy="95153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1BCDAD7F-F88C-476F-A899-430A03ABD124}">
      <dsp:nvSpPr>
        <dsp:cNvPr id="0" name=""/>
        <dsp:cNvSpPr/>
      </dsp:nvSpPr>
      <dsp:spPr>
        <a:xfrm>
          <a:off x="3601125" y="4164121"/>
          <a:ext cx="211451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GB" sz="1200" kern="1200"/>
            <a:t>Local VCS organisations trained and supported to work with residents and local groups</a:t>
          </a:r>
          <a:endParaRPr lang="en-US" sz="1200" kern="1200"/>
        </a:p>
      </dsp:txBody>
      <dsp:txXfrm>
        <a:off x="3601125" y="4164121"/>
        <a:ext cx="2114513"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58456-2184-4486-87A7-E1BF1F4C56BF}" type="datetimeFigureOut">
              <a:rPr lang="en-GB" smtClean="0"/>
              <a:t>14/02/2019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7314C-C1B9-4F8E-83C3-4A4283956919}" type="slidenum">
              <a:rPr lang="en-GB" smtClean="0"/>
              <a:t>‹#›</a:t>
            </a:fld>
            <a:endParaRPr lang="en-GB"/>
          </a:p>
        </p:txBody>
      </p:sp>
    </p:spTree>
    <p:extLst>
      <p:ext uri="{BB962C8B-B14F-4D97-AF65-F5344CB8AC3E}">
        <p14:creationId xmlns:p14="http://schemas.microsoft.com/office/powerpoint/2010/main" val="279839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F79DD9-1D38-4550-B14D-49201B345E58}" type="datetimeFigureOut">
              <a:rPr lang="en-GB" smtClean="0"/>
              <a:t>14/02/2019</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303856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F79DD9-1D38-4550-B14D-49201B345E58}" type="datetimeFigureOut">
              <a:rPr lang="en-GB" smtClean="0"/>
              <a:t>14/02/2019</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70486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F79DD9-1D38-4550-B14D-49201B345E58}" type="datetimeFigureOut">
              <a:rPr lang="en-GB" smtClean="0"/>
              <a:t>14/02/2019</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705C19-BEB5-4396-8524-6369BA3B7B50}"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546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3F79DD9-1D38-4550-B14D-49201B345E58}" type="datetimeFigureOut">
              <a:rPr lang="en-GB" smtClean="0"/>
              <a:t>14/02/2019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2986294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3F79DD9-1D38-4550-B14D-49201B345E58}" type="datetimeFigureOut">
              <a:rPr lang="en-GB" smtClean="0"/>
              <a:t>14/02/2019</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705C19-BEB5-4396-8524-6369BA3B7B50}"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296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3F79DD9-1D38-4550-B14D-49201B345E58}" type="datetimeFigureOut">
              <a:rPr lang="en-GB" smtClean="0"/>
              <a:t>14/02/2019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1714044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79DD9-1D38-4550-B14D-49201B345E58}" type="datetimeFigureOut">
              <a:rPr lang="en-GB" smtClean="0"/>
              <a:t>14/02/2019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874172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79DD9-1D38-4550-B14D-49201B345E58}" type="datetimeFigureOut">
              <a:rPr lang="en-GB" smtClean="0"/>
              <a:t>14/02/2019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17728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79DD9-1D38-4550-B14D-49201B345E58}" type="datetimeFigureOut">
              <a:rPr lang="en-GB" smtClean="0"/>
              <a:t>14/02/2019</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340731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F79DD9-1D38-4550-B14D-49201B345E58}" type="datetimeFigureOut">
              <a:rPr lang="en-GB" smtClean="0"/>
              <a:t>14/02/2019</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311599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F79DD9-1D38-4550-B14D-49201B345E58}" type="datetimeFigureOut">
              <a:rPr lang="en-GB" smtClean="0"/>
              <a:t>14/02/2019</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265091422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F79DD9-1D38-4550-B14D-49201B345E58}" type="datetimeFigureOut">
              <a:rPr lang="en-GB" smtClean="0"/>
              <a:t>14/02/2019</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2364945287"/>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79DD9-1D38-4550-B14D-49201B345E58}" type="datetimeFigureOut">
              <a:rPr lang="en-GB" smtClean="0"/>
              <a:t>14/02/2019</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188874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79DD9-1D38-4550-B14D-49201B345E58}" type="datetimeFigureOut">
              <a:rPr lang="en-GB" smtClean="0"/>
              <a:t>14/02/2019</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228564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F79DD9-1D38-4550-B14D-49201B345E58}" type="datetimeFigureOut">
              <a:rPr lang="en-GB" smtClean="0"/>
              <a:t>14/02/2019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3430107564"/>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F79DD9-1D38-4550-B14D-49201B345E58}" type="datetimeFigureOut">
              <a:rPr lang="en-GB" smtClean="0"/>
              <a:t>14/02/2019</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705C19-BEB5-4396-8524-6369BA3B7B50}" type="slidenum">
              <a:rPr lang="en-GB" smtClean="0"/>
              <a:t>‹#›</a:t>
            </a:fld>
            <a:endParaRPr lang="en-GB"/>
          </a:p>
        </p:txBody>
      </p:sp>
    </p:spTree>
    <p:extLst>
      <p:ext uri="{BB962C8B-B14F-4D97-AF65-F5344CB8AC3E}">
        <p14:creationId xmlns:p14="http://schemas.microsoft.com/office/powerpoint/2010/main" val="286935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3F79DD9-1D38-4550-B14D-49201B345E58}" type="datetimeFigureOut">
              <a:rPr lang="en-GB" smtClean="0"/>
              <a:t>14/02/2019</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C705C19-BEB5-4396-8524-6369BA3B7B50}" type="slidenum">
              <a:rPr lang="en-GB" smtClean="0"/>
              <a:t>‹#›</a:t>
            </a:fld>
            <a:endParaRPr lang="en-GB"/>
          </a:p>
        </p:txBody>
      </p:sp>
    </p:spTree>
    <p:extLst>
      <p:ext uri="{BB962C8B-B14F-4D97-AF65-F5344CB8AC3E}">
        <p14:creationId xmlns:p14="http://schemas.microsoft.com/office/powerpoint/2010/main" val="1634087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4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5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5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5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4" name="Group 15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15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6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6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6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6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8" name="Rectangle 16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70" name="Freeform 6">
            <a:extLst>
              <a:ext uri="{FF2B5EF4-FFF2-40B4-BE49-F238E27FC236}">
                <a16:creationId xmlns:a16="http://schemas.microsoft.com/office/drawing/2014/main" xmlns="" id="{7BD08880-457D-4C62-A3B5-6A9B0878C7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72" name="Rectangle 171">
            <a:extLst>
              <a:ext uri="{FF2B5EF4-FFF2-40B4-BE49-F238E27FC236}">
                <a16:creationId xmlns:a16="http://schemas.microsoft.com/office/drawing/2014/main" xmlns="" id="{FA94DED7-0A28-4AD9-8747-E94113225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4" name="Rectangle 173">
            <a:extLst>
              <a:ext uri="{FF2B5EF4-FFF2-40B4-BE49-F238E27FC236}">
                <a16:creationId xmlns:a16="http://schemas.microsoft.com/office/drawing/2014/main" xmlns="" id="{6F175609-91A3-416E-BC3D-7548FDE029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Rectangle 175">
            <a:extLst>
              <a:ext uri="{FF2B5EF4-FFF2-40B4-BE49-F238E27FC236}">
                <a16:creationId xmlns:a16="http://schemas.microsoft.com/office/drawing/2014/main" xmlns="" id="{9A3B0D54-9DF0-4FF8-A0AA-B4234DF358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40279" y="1795849"/>
            <a:ext cx="3778870" cy="3114818"/>
          </a:xfrm>
        </p:spPr>
        <p:txBody>
          <a:bodyPr vert="horz" lIns="91440" tIns="45720" rIns="91440" bIns="45720" rtlCol="0" anchor="b">
            <a:normAutofit/>
          </a:bodyPr>
          <a:lstStyle/>
          <a:p>
            <a:r>
              <a:rPr lang="en-US" sz="4000" b="1">
                <a:solidFill>
                  <a:srgbClr val="FEFFFF"/>
                </a:solidFill>
              </a:rPr>
              <a:t>The Voluntary Sector in the Integrated Care System</a:t>
            </a:r>
          </a:p>
        </p:txBody>
      </p:sp>
      <p:pic>
        <p:nvPicPr>
          <p:cNvPr id="2053" name="Picture 2" descr="S:\Communities and Partnerships Team\HSCF\HSCF\HSCF Forum Meeting\2018\Unlocking Social Value through Commissioning in Hackney\on the day\Pictures\IMG_009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515" t="9091" r="14660"/>
          <a:stretch/>
        </p:blipFill>
        <p:spPr bwMode="auto">
          <a:xfrm>
            <a:off x="4639732" y="10"/>
            <a:ext cx="7552267" cy="6857990"/>
          </a:xfrm>
          <a:prstGeom prst="rect">
            <a:avLst/>
          </a:prstGeom>
          <a:noFill/>
          <a:extLst>
            <a:ext uri="{909E8E84-426E-40DD-AFC4-6F175D3DCCD1}">
              <a14:hiddenFill xmlns:a14="http://schemas.microsoft.com/office/drawing/2010/main">
                <a:solidFill>
                  <a:srgbClr val="FFFFFF"/>
                </a:solidFill>
              </a14:hiddenFill>
            </a:ext>
          </a:extLst>
        </p:spPr>
      </p:pic>
      <p:sp>
        <p:nvSpPr>
          <p:cNvPr id="178" name="Freeform 5">
            <a:extLst>
              <a:ext uri="{FF2B5EF4-FFF2-40B4-BE49-F238E27FC236}">
                <a16:creationId xmlns:a16="http://schemas.microsoft.com/office/drawing/2014/main" xmlns="" id="{64D236DE-BD07-488F-B236-DDEEFFF720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5" name="Content Placeholder 2054">
            <a:extLst>
              <a:ext uri="{FF2B5EF4-FFF2-40B4-BE49-F238E27FC236}">
                <a16:creationId xmlns:a16="http://schemas.microsoft.com/office/drawing/2014/main" xmlns="" id="{230E5BEE-D683-4718-A2B6-2E5C451C652B}"/>
              </a:ext>
            </a:extLst>
          </p:cNvPr>
          <p:cNvSpPr>
            <a:spLocks noGrp="1"/>
          </p:cNvSpPr>
          <p:nvPr>
            <p:ph idx="1"/>
          </p:nvPr>
        </p:nvSpPr>
        <p:spPr>
          <a:xfrm>
            <a:off x="540279" y="5189400"/>
            <a:ext cx="3778870" cy="544260"/>
          </a:xfrm>
        </p:spPr>
        <p:txBody>
          <a:bodyPr vert="horz" lIns="91440" tIns="45720" rIns="91440" bIns="45720" rtlCol="0" anchor="ctr">
            <a:normAutofit/>
          </a:bodyPr>
          <a:lstStyle/>
          <a:p>
            <a:pPr marL="0" indent="0">
              <a:buNone/>
            </a:pPr>
            <a:r>
              <a:rPr lang="en-US" sz="1600">
                <a:solidFill>
                  <a:srgbClr val="FEFFFF"/>
                </a:solidFill>
              </a:rPr>
              <a:t>Hackney and City</a:t>
            </a:r>
          </a:p>
        </p:txBody>
      </p:sp>
    </p:spTree>
    <p:extLst>
      <p:ext uri="{BB962C8B-B14F-4D97-AF65-F5344CB8AC3E}">
        <p14:creationId xmlns:p14="http://schemas.microsoft.com/office/powerpoint/2010/main" val="153530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6" name="Rectangle 24">
            <a:extLst>
              <a:ext uri="{FF2B5EF4-FFF2-40B4-BE49-F238E27FC236}">
                <a16:creationId xmlns:a16="http://schemas.microsoft.com/office/drawing/2014/main" xmlns="" id="{BF7E8610-2DF7-4AF0-B876-0F3B7882A6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6">
            <a:extLst>
              <a:ext uri="{FF2B5EF4-FFF2-40B4-BE49-F238E27FC236}">
                <a16:creationId xmlns:a16="http://schemas.microsoft.com/office/drawing/2014/main" xmlns="" id="{C1C8C023-62A6-4DA0-8DF4-3F4EA9409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843391" y="624110"/>
            <a:ext cx="9383408" cy="1280890"/>
          </a:xfrm>
        </p:spPr>
        <p:txBody>
          <a:bodyPr>
            <a:normAutofit/>
          </a:bodyPr>
          <a:lstStyle/>
          <a:p>
            <a:r>
              <a:rPr lang="en-US" b="1" dirty="0">
                <a:solidFill>
                  <a:schemeClr val="bg1"/>
                </a:solidFill>
              </a:rPr>
              <a:t>Voluntary sector in the Integrated Care System – current enabler work</a:t>
            </a:r>
            <a:endParaRPr lang="en-GB" dirty="0">
              <a:solidFill>
                <a:schemeClr val="bg1"/>
              </a:solidFill>
            </a:endParaRPr>
          </a:p>
        </p:txBody>
      </p:sp>
      <p:sp>
        <p:nvSpPr>
          <p:cNvPr id="38" name="Freeform 11">
            <a:extLst>
              <a:ext uri="{FF2B5EF4-FFF2-40B4-BE49-F238E27FC236}">
                <a16:creationId xmlns:a16="http://schemas.microsoft.com/office/drawing/2014/main" xmlns="" id="{26B9FE07-322E-43FB-8707-C9826BD90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20" name="Content Placeholder 3">
            <a:extLst>
              <a:ext uri="{FF2B5EF4-FFF2-40B4-BE49-F238E27FC236}">
                <a16:creationId xmlns:a16="http://schemas.microsoft.com/office/drawing/2014/main" xmlns="" id="{A6D73429-0C0C-4E30-B137-22A39B971CE2}"/>
              </a:ext>
            </a:extLst>
          </p:cNvPr>
          <p:cNvGraphicFramePr>
            <a:graphicFrameLocks noGrp="1"/>
          </p:cNvGraphicFramePr>
          <p:nvPr>
            <p:ph idx="1"/>
            <p:extLst>
              <p:ext uri="{D42A27DB-BD31-4B8C-83A1-F6EECF244321}">
                <p14:modId xmlns:p14="http://schemas.microsoft.com/office/powerpoint/2010/main" val="4185584909"/>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22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90" y="228694"/>
            <a:ext cx="8911687" cy="1280890"/>
          </a:xfrm>
        </p:spPr>
        <p:txBody>
          <a:bodyPr/>
          <a:lstStyle/>
          <a:p>
            <a:r>
              <a:rPr lang="en-US" b="1" dirty="0"/>
              <a:t>VCSE structures in Hackney</a:t>
            </a:r>
            <a:endParaRPr lang="en-GB" dirty="0"/>
          </a:p>
        </p:txBody>
      </p:sp>
      <p:sp>
        <p:nvSpPr>
          <p:cNvPr id="4" name="Content Placeholder 3"/>
          <p:cNvSpPr>
            <a:spLocks noGrp="1"/>
          </p:cNvSpPr>
          <p:nvPr>
            <p:ph idx="1"/>
          </p:nvPr>
        </p:nvSpPr>
        <p:spPr>
          <a:xfrm>
            <a:off x="2280293" y="1453979"/>
            <a:ext cx="8915400" cy="3777622"/>
          </a:xfrm>
        </p:spPr>
        <p:txBody>
          <a:bodyPr/>
          <a:lstStyle/>
          <a:p>
            <a:pPr marL="0" indent="0">
              <a:buNone/>
            </a:pPr>
            <a:endParaRPr lang="en-GB" b="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03600" y="1453979"/>
            <a:ext cx="9092094" cy="4927771"/>
          </a:xfrm>
          <a:prstGeom prst="rect">
            <a:avLst/>
          </a:prstGeom>
          <a:noFill/>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42" y="3282453"/>
            <a:ext cx="1018300" cy="51660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239" y="4852508"/>
            <a:ext cx="1261956" cy="304802"/>
          </a:xfrm>
          <a:prstGeom prst="rect">
            <a:avLst/>
          </a:prstGeom>
        </p:spPr>
      </p:pic>
      <p:pic>
        <p:nvPicPr>
          <p:cNvPr id="3073" name="Picture 1" descr="cyppf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78" y="4022560"/>
            <a:ext cx="794615" cy="4434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www.hced.co.uk/image/sqr/hcd-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142" y="2542347"/>
            <a:ext cx="516600" cy="5166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descr="https://www.interlink-foundation.org.uk/app/uploads/2018/10/Interlink_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s://www.interlink-foundation.org.uk/app/uploads/2018/10/Interlink_logo.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9" descr="https://www.interlink-foundation.org.uk/app/uploads/2018/10/Interlink_logo.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2" name="Picture 10"/>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86000"/>
                    </a14:imgEffect>
                  </a14:imgLayer>
                </a14:imgProps>
              </a:ext>
              <a:ext uri="{28A0092B-C50C-407E-A947-70E740481C1C}">
                <a14:useLocalDpi xmlns:a14="http://schemas.microsoft.com/office/drawing/2010/main" val="0"/>
              </a:ext>
            </a:extLst>
          </a:blip>
          <a:srcRect/>
          <a:stretch>
            <a:fillRect/>
          </a:stretch>
        </p:blipFill>
        <p:spPr bwMode="auto">
          <a:xfrm>
            <a:off x="723142" y="2221084"/>
            <a:ext cx="780094" cy="18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descr="S:\Communications and Marketing\Logos\Hackney CVS_logos\Hackney CVS_Logo Pack\For Web\Hackney CVS_Logo_VFinal (colour_for we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119" y="1852421"/>
            <a:ext cx="837172" cy="36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02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6019" y="942108"/>
            <a:ext cx="3256550" cy="4969113"/>
          </a:xfrm>
        </p:spPr>
        <p:txBody>
          <a:bodyPr anchor="ctr">
            <a:normAutofit/>
          </a:bodyPr>
          <a:lstStyle/>
          <a:p>
            <a:r>
              <a:rPr lang="en-US" sz="3300" b="1">
                <a:solidFill>
                  <a:schemeClr val="tx2">
                    <a:lumMod val="75000"/>
                  </a:schemeClr>
                </a:solidFill>
              </a:rPr>
              <a:t>VCSE Transformation Leadership Group </a:t>
            </a:r>
          </a:p>
        </p:txBody>
      </p:sp>
      <p:sp>
        <p:nvSpPr>
          <p:cNvPr id="28" name="Rectangle 10">
            <a:extLst>
              <a:ext uri="{FF2B5EF4-FFF2-40B4-BE49-F238E27FC236}">
                <a16:creationId xmlns:a16="http://schemas.microsoft.com/office/drawing/2014/main" xmlns=""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12">
            <a:extLst>
              <a:ext uri="{FF2B5EF4-FFF2-40B4-BE49-F238E27FC236}">
                <a16:creationId xmlns:a16="http://schemas.microsoft.com/office/drawing/2014/main" xmlns=""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0" name="Group 14">
            <a:extLst>
              <a:ext uri="{FF2B5EF4-FFF2-40B4-BE49-F238E27FC236}">
                <a16:creationId xmlns:a16="http://schemas.microsoft.com/office/drawing/2014/main" xmlns=""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1">
              <a:alpha val="30000"/>
            </a:schemeClr>
          </a:solidFill>
        </p:grpSpPr>
        <p:sp>
          <p:nvSpPr>
            <p:cNvPr id="16" name="Freeform 11">
              <a:extLst>
                <a:ext uri="{FF2B5EF4-FFF2-40B4-BE49-F238E27FC236}">
                  <a16:creationId xmlns:a16="http://schemas.microsoft.com/office/drawing/2014/main" xmlns=""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xmlns=""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xmlns=""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xmlns=""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xmlns=""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xmlns=""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xmlns=""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xmlns=""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xmlns=""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xmlns=""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xmlns=""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xmlns=""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1" name="Content Placeholder 3"/>
          <p:cNvSpPr>
            <a:spLocks noGrp="1"/>
          </p:cNvSpPr>
          <p:nvPr>
            <p:ph idx="1"/>
          </p:nvPr>
        </p:nvSpPr>
        <p:spPr>
          <a:xfrm>
            <a:off x="5049062" y="942108"/>
            <a:ext cx="6455549" cy="4969114"/>
          </a:xfrm>
        </p:spPr>
        <p:txBody>
          <a:bodyPr anchor="ctr">
            <a:normAutofit/>
          </a:bodyPr>
          <a:lstStyle/>
          <a:p>
            <a:pPr marL="0" indent="0">
              <a:buNone/>
            </a:pPr>
            <a:r>
              <a:rPr lang="en-GB" b="1" dirty="0">
                <a:solidFill>
                  <a:schemeClr val="tx2">
                    <a:lumMod val="75000"/>
                  </a:schemeClr>
                </a:solidFill>
              </a:rPr>
              <a:t>Health &amp; Social Care Forum  – main network for VCSE involvement in Integrated Care System (weekly e-news/ quarterly meetings/subgroups ) </a:t>
            </a:r>
          </a:p>
          <a:p>
            <a:pPr marL="0" indent="0">
              <a:buNone/>
            </a:pPr>
            <a:endParaRPr lang="en-GB" b="1" dirty="0">
              <a:solidFill>
                <a:schemeClr val="tx2">
                  <a:lumMod val="75000"/>
                </a:schemeClr>
              </a:solidFill>
            </a:endParaRPr>
          </a:p>
          <a:p>
            <a:r>
              <a:rPr lang="en-US" dirty="0">
                <a:solidFill>
                  <a:schemeClr val="tx2">
                    <a:lumMod val="75000"/>
                  </a:schemeClr>
                </a:solidFill>
              </a:rPr>
              <a:t>a key agent of the HSCF: acting as an accountable structure for the voluntary and community sector's engagement in the Integrated Care System and leading the development of a </a:t>
            </a:r>
            <a:r>
              <a:rPr lang="en-US" dirty="0" err="1">
                <a:solidFill>
                  <a:schemeClr val="tx2">
                    <a:lumMod val="75000"/>
                  </a:schemeClr>
                </a:solidFill>
              </a:rPr>
              <a:t>neighbourhood</a:t>
            </a:r>
            <a:r>
              <a:rPr lang="en-US" dirty="0">
                <a:solidFill>
                  <a:schemeClr val="tx2">
                    <a:lumMod val="75000"/>
                  </a:schemeClr>
                </a:solidFill>
              </a:rPr>
              <a:t> pilot. </a:t>
            </a:r>
          </a:p>
          <a:p>
            <a:r>
              <a:rPr lang="en-US" dirty="0">
                <a:solidFill>
                  <a:schemeClr val="tx2">
                    <a:lumMod val="75000"/>
                  </a:schemeClr>
                </a:solidFill>
              </a:rPr>
              <a:t>Made up of VCSE representatives – who are chosen via a transparent  recruitment process </a:t>
            </a:r>
          </a:p>
          <a:p>
            <a:r>
              <a:rPr lang="en-US" dirty="0">
                <a:solidFill>
                  <a:schemeClr val="tx2">
                    <a:lumMod val="75000"/>
                  </a:schemeClr>
                </a:solidFill>
              </a:rPr>
              <a:t>Current membership VCSETLG: 13 representatives who sit on boards as HSCF representatives</a:t>
            </a:r>
          </a:p>
          <a:p>
            <a:r>
              <a:rPr lang="en-US" dirty="0">
                <a:solidFill>
                  <a:schemeClr val="tx2">
                    <a:lumMod val="75000"/>
                  </a:schemeClr>
                </a:solidFill>
              </a:rPr>
              <a:t>Report back to wider sector via HSCF meetings and e-newsletter</a:t>
            </a:r>
          </a:p>
          <a:p>
            <a:endParaRPr lang="en-US" dirty="0">
              <a:solidFill>
                <a:schemeClr val="tx2">
                  <a:lumMod val="75000"/>
                </a:schemeClr>
              </a:solidFill>
            </a:endParaRPr>
          </a:p>
          <a:p>
            <a:endParaRPr lang="en-GB" dirty="0">
              <a:solidFill>
                <a:schemeClr val="tx2">
                  <a:lumMod val="75000"/>
                </a:schemeClr>
              </a:solidFill>
            </a:endParaRPr>
          </a:p>
        </p:txBody>
      </p:sp>
    </p:spTree>
    <p:extLst>
      <p:ext uri="{BB962C8B-B14F-4D97-AF65-F5344CB8AC3E}">
        <p14:creationId xmlns:p14="http://schemas.microsoft.com/office/powerpoint/2010/main" val="199499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xmlns=""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6019" y="942108"/>
            <a:ext cx="3256550" cy="4969113"/>
          </a:xfrm>
        </p:spPr>
        <p:txBody>
          <a:bodyPr anchor="ctr">
            <a:normAutofit/>
          </a:bodyPr>
          <a:lstStyle/>
          <a:p>
            <a:r>
              <a:rPr lang="en-GB">
                <a:solidFill>
                  <a:schemeClr val="tx2">
                    <a:lumMod val="75000"/>
                  </a:schemeClr>
                </a:solidFill>
              </a:rPr>
              <a:t>Governance Review workplan 2019 </a:t>
            </a:r>
          </a:p>
        </p:txBody>
      </p:sp>
      <p:sp>
        <p:nvSpPr>
          <p:cNvPr id="14" name="Rectangle 10">
            <a:extLst>
              <a:ext uri="{FF2B5EF4-FFF2-40B4-BE49-F238E27FC236}">
                <a16:creationId xmlns:a16="http://schemas.microsoft.com/office/drawing/2014/main" xmlns=""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28" name="Straight Connector 12">
            <a:extLst>
              <a:ext uri="{FF2B5EF4-FFF2-40B4-BE49-F238E27FC236}">
                <a16:creationId xmlns:a16="http://schemas.microsoft.com/office/drawing/2014/main" xmlns=""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9" name="Group 14">
            <a:extLst>
              <a:ext uri="{FF2B5EF4-FFF2-40B4-BE49-F238E27FC236}">
                <a16:creationId xmlns:a16="http://schemas.microsoft.com/office/drawing/2014/main" xmlns=""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1">
              <a:alpha val="30000"/>
            </a:schemeClr>
          </a:solidFill>
        </p:grpSpPr>
        <p:sp>
          <p:nvSpPr>
            <p:cNvPr id="16" name="Freeform 11">
              <a:extLst>
                <a:ext uri="{FF2B5EF4-FFF2-40B4-BE49-F238E27FC236}">
                  <a16:creationId xmlns:a16="http://schemas.microsoft.com/office/drawing/2014/main" xmlns=""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xmlns=""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xmlns=""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xmlns=""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xmlns=""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xmlns=""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xmlns=""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xmlns=""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xmlns=""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xmlns=""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xmlns=""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xmlns=""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0" name="Content Placeholder 3"/>
          <p:cNvSpPr>
            <a:spLocks noGrp="1"/>
          </p:cNvSpPr>
          <p:nvPr>
            <p:ph idx="1"/>
          </p:nvPr>
        </p:nvSpPr>
        <p:spPr>
          <a:xfrm>
            <a:off x="5049062" y="942108"/>
            <a:ext cx="6455549" cy="4969114"/>
          </a:xfrm>
        </p:spPr>
        <p:txBody>
          <a:bodyPr anchor="ctr">
            <a:normAutofit/>
          </a:bodyPr>
          <a:lstStyle/>
          <a:p>
            <a:pPr lvl="0"/>
            <a:r>
              <a:rPr lang="en-US">
                <a:solidFill>
                  <a:schemeClr val="tx2">
                    <a:lumMod val="75000"/>
                  </a:schemeClr>
                </a:solidFill>
              </a:rPr>
              <a:t>Protocols for managing conflicts of interest of members of the board and those of Hackney CVS as both a commissioner, facilitator and consortium lead.  </a:t>
            </a:r>
            <a:endParaRPr lang="en-GB">
              <a:solidFill>
                <a:schemeClr val="tx2">
                  <a:lumMod val="75000"/>
                </a:schemeClr>
              </a:solidFill>
            </a:endParaRPr>
          </a:p>
          <a:p>
            <a:pPr lvl="0"/>
            <a:r>
              <a:rPr lang="en-US">
                <a:solidFill>
                  <a:schemeClr val="tx2">
                    <a:lumMod val="75000"/>
                  </a:schemeClr>
                </a:solidFill>
              </a:rPr>
              <a:t>New partnership agreements, strategic alliances or memorandums of understanding between VCS organisations working on common areas/service provision </a:t>
            </a:r>
          </a:p>
          <a:p>
            <a:pPr lvl="0"/>
            <a:r>
              <a:rPr lang="en-US">
                <a:solidFill>
                  <a:schemeClr val="tx2">
                    <a:lumMod val="75000"/>
                  </a:schemeClr>
                </a:solidFill>
              </a:rPr>
              <a:t>Contracting processes and relationships with commissioners and between those commissioned</a:t>
            </a:r>
            <a:endParaRPr lang="en-GB">
              <a:solidFill>
                <a:schemeClr val="tx2">
                  <a:lumMod val="75000"/>
                </a:schemeClr>
              </a:solidFill>
            </a:endParaRPr>
          </a:p>
          <a:p>
            <a:pPr lvl="0"/>
            <a:r>
              <a:rPr lang="en-US">
                <a:solidFill>
                  <a:schemeClr val="tx2">
                    <a:lumMod val="75000"/>
                  </a:schemeClr>
                </a:solidFill>
              </a:rPr>
              <a:t>Communication to the wider sector </a:t>
            </a:r>
          </a:p>
          <a:p>
            <a:pPr lvl="0"/>
            <a:r>
              <a:rPr lang="en-US">
                <a:solidFill>
                  <a:schemeClr val="tx2">
                    <a:lumMod val="75000"/>
                  </a:schemeClr>
                </a:solidFill>
              </a:rPr>
              <a:t>Appropriate allocation of core funding </a:t>
            </a:r>
          </a:p>
          <a:p>
            <a:pPr lvl="0"/>
            <a:r>
              <a:rPr lang="en-US">
                <a:solidFill>
                  <a:schemeClr val="tx2">
                    <a:lumMod val="75000"/>
                  </a:schemeClr>
                </a:solidFill>
              </a:rPr>
              <a:t>Review points for the next 12 months</a:t>
            </a:r>
            <a:endParaRPr lang="en-GB">
              <a:solidFill>
                <a:schemeClr val="tx2">
                  <a:lumMod val="75000"/>
                </a:schemeClr>
              </a:solidFill>
            </a:endParaRPr>
          </a:p>
          <a:p>
            <a:endParaRPr lang="en-US">
              <a:solidFill>
                <a:schemeClr val="tx2">
                  <a:lumMod val="75000"/>
                </a:schemeClr>
              </a:solidFill>
            </a:endParaRPr>
          </a:p>
          <a:p>
            <a:endParaRPr lang="en-GB">
              <a:solidFill>
                <a:schemeClr val="tx2">
                  <a:lumMod val="75000"/>
                </a:schemeClr>
              </a:solidFill>
            </a:endParaRPr>
          </a:p>
        </p:txBody>
      </p:sp>
    </p:spTree>
    <p:extLst>
      <p:ext uri="{BB962C8B-B14F-4D97-AF65-F5344CB8AC3E}">
        <p14:creationId xmlns:p14="http://schemas.microsoft.com/office/powerpoint/2010/main" val="107509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C3677-7DC1-4D16-98B2-193707BF88A3}"/>
              </a:ext>
            </a:extLst>
          </p:cNvPr>
          <p:cNvSpPr>
            <a:spLocks noGrp="1"/>
          </p:cNvSpPr>
          <p:nvPr>
            <p:ph type="ctrTitle"/>
          </p:nvPr>
        </p:nvSpPr>
        <p:spPr/>
        <p:txBody>
          <a:bodyPr/>
          <a:lstStyle/>
          <a:p>
            <a:r>
              <a:rPr lang="en-GB" dirty="0"/>
              <a:t>VCS pilot Neighbourhoods 19-20</a:t>
            </a:r>
          </a:p>
        </p:txBody>
      </p:sp>
      <p:sp>
        <p:nvSpPr>
          <p:cNvPr id="3" name="Subtitle 2">
            <a:extLst>
              <a:ext uri="{FF2B5EF4-FFF2-40B4-BE49-F238E27FC236}">
                <a16:creationId xmlns:a16="http://schemas.microsoft.com/office/drawing/2014/main" xmlns="" id="{E0060B52-29F2-4B41-AC46-25BE5FDC2D7C}"/>
              </a:ext>
            </a:extLst>
          </p:cNvPr>
          <p:cNvSpPr>
            <a:spLocks noGrp="1"/>
          </p:cNvSpPr>
          <p:nvPr>
            <p:ph type="subTitle" idx="1"/>
          </p:nvPr>
        </p:nvSpPr>
        <p:spPr/>
        <p:txBody>
          <a:bodyPr/>
          <a:lstStyle/>
          <a:p>
            <a:r>
              <a:rPr lang="en-GB" dirty="0"/>
              <a:t>Well Street Common Neighbourhood</a:t>
            </a:r>
          </a:p>
        </p:txBody>
      </p:sp>
    </p:spTree>
    <p:extLst>
      <p:ext uri="{BB962C8B-B14F-4D97-AF65-F5344CB8AC3E}">
        <p14:creationId xmlns:p14="http://schemas.microsoft.com/office/powerpoint/2010/main" val="98496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EC7E15A-D9BA-467D-9C62-588153F9FDA1}"/>
              </a:ext>
            </a:extLst>
          </p:cNvPr>
          <p:cNvSpPr>
            <a:spLocks noGrp="1"/>
          </p:cNvSpPr>
          <p:nvPr>
            <p:ph type="title"/>
          </p:nvPr>
        </p:nvSpPr>
        <p:spPr>
          <a:xfrm>
            <a:off x="649224" y="645106"/>
            <a:ext cx="3650279" cy="1259894"/>
          </a:xfrm>
        </p:spPr>
        <p:txBody>
          <a:bodyPr>
            <a:normAutofit fontScale="90000"/>
          </a:bodyPr>
          <a:lstStyle/>
          <a:p>
            <a:r>
              <a:rPr lang="en-GB" dirty="0"/>
              <a:t>The Neighbourhoods</a:t>
            </a:r>
          </a:p>
        </p:txBody>
      </p:sp>
      <p:sp>
        <p:nvSpPr>
          <p:cNvPr id="21" name="Rectangle 14">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xmlns="" id="{E486929C-B988-4335-A5C1-2DE3868BC309}"/>
              </a:ext>
            </a:extLst>
          </p:cNvPr>
          <p:cNvSpPr>
            <a:spLocks noGrp="1"/>
          </p:cNvSpPr>
          <p:nvPr>
            <p:ph idx="1"/>
          </p:nvPr>
        </p:nvSpPr>
        <p:spPr>
          <a:xfrm>
            <a:off x="649225" y="2133600"/>
            <a:ext cx="3650278" cy="3759253"/>
          </a:xfrm>
        </p:spPr>
        <p:txBody>
          <a:bodyPr>
            <a:normAutofit/>
          </a:bodyPr>
          <a:lstStyle/>
          <a:p>
            <a:r>
              <a:rPr lang="en-US" dirty="0"/>
              <a:t>8 </a:t>
            </a:r>
            <a:r>
              <a:rPr lang="en-US" dirty="0" err="1"/>
              <a:t>neighbourhoods</a:t>
            </a:r>
            <a:r>
              <a:rPr lang="en-US" dirty="0"/>
              <a:t> in Hackney, based around GP practices</a:t>
            </a:r>
          </a:p>
          <a:p>
            <a:r>
              <a:rPr lang="en-US" dirty="0"/>
              <a:t>30-50,000 residents per </a:t>
            </a:r>
            <a:r>
              <a:rPr lang="en-US" dirty="0" err="1"/>
              <a:t>neighbourhood</a:t>
            </a:r>
            <a:endParaRPr lang="en-US" dirty="0"/>
          </a:p>
          <a:p>
            <a:r>
              <a:rPr lang="en-US" dirty="0"/>
              <a:t>The City</a:t>
            </a:r>
          </a:p>
          <a:p>
            <a:endParaRPr lang="en-US" dirty="0"/>
          </a:p>
          <a:p>
            <a:endParaRPr lang="en-US" dirty="0"/>
          </a:p>
          <a:p>
            <a:endParaRPr lang="en-US" dirty="0"/>
          </a:p>
          <a:p>
            <a:endParaRPr lang="en-US" dirty="0"/>
          </a:p>
        </p:txBody>
      </p:sp>
      <p:pic>
        <p:nvPicPr>
          <p:cNvPr id="8" name="Content Placeholder 4">
            <a:extLst>
              <a:ext uri="{FF2B5EF4-FFF2-40B4-BE49-F238E27FC236}">
                <a16:creationId xmlns:a16="http://schemas.microsoft.com/office/drawing/2014/main" xmlns="" id="{86F20605-3668-486B-9A0B-D25B5AFFC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543" y="1310773"/>
            <a:ext cx="6953577" cy="3911386"/>
          </a:xfrm>
          <a:prstGeom prst="rect">
            <a:avLst/>
          </a:prstGeom>
        </p:spPr>
      </p:pic>
      <p:sp>
        <p:nvSpPr>
          <p:cNvPr id="22"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xmlns="" id="{6C1CE1F2-6214-4651-92D1-66FB981F8B99}"/>
              </a:ext>
            </a:extLst>
          </p:cNvPr>
          <p:cNvGraphicFramePr>
            <a:graphicFrameLocks noGrp="1"/>
          </p:cNvGraphicFramePr>
          <p:nvPr>
            <p:extLst>
              <p:ext uri="{D42A27DB-BD31-4B8C-83A1-F6EECF244321}">
                <p14:modId xmlns:p14="http://schemas.microsoft.com/office/powerpoint/2010/main" val="1316386009"/>
              </p:ext>
            </p:extLst>
          </p:nvPr>
        </p:nvGraphicFramePr>
        <p:xfrm>
          <a:off x="4619542" y="5222159"/>
          <a:ext cx="6953576" cy="1501344"/>
        </p:xfrm>
        <a:graphic>
          <a:graphicData uri="http://schemas.openxmlformats.org/drawingml/2006/table">
            <a:tbl>
              <a:tblPr firstRow="1" firstCol="1" bandRow="1"/>
              <a:tblGrid>
                <a:gridCol w="3476788">
                  <a:extLst>
                    <a:ext uri="{9D8B030D-6E8A-4147-A177-3AD203B41FA5}">
                      <a16:colId xmlns:a16="http://schemas.microsoft.com/office/drawing/2014/main" xmlns="" val="3363092052"/>
                    </a:ext>
                  </a:extLst>
                </a:gridCol>
                <a:gridCol w="3476788">
                  <a:extLst>
                    <a:ext uri="{9D8B030D-6E8A-4147-A177-3AD203B41FA5}">
                      <a16:colId xmlns:a16="http://schemas.microsoft.com/office/drawing/2014/main" xmlns="" val="2010719155"/>
                    </a:ext>
                  </a:extLst>
                </a:gridCol>
              </a:tblGrid>
              <a:tr h="18766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South West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London Fields Neighbourhood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677305"/>
                  </a:ext>
                </a:extLst>
              </a:tr>
              <a:tr h="18766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South West 2 and 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Shoreditch Park &amp; City Neighbourhood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9211440"/>
                  </a:ext>
                </a:extLst>
              </a:tr>
              <a:tr h="18766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South East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Hackney Marshes Neighbourhood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677498"/>
                  </a:ext>
                </a:extLst>
              </a:tr>
              <a:tr h="187668">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South East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Well Street Common Neighbourhood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5261818"/>
                  </a:ext>
                </a:extLst>
              </a:tr>
              <a:tr h="18766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North East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Springfield Park Neighbourhood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5387575"/>
                  </a:ext>
                </a:extLst>
              </a:tr>
              <a:tr h="18766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North East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Hackney Downs Neighbourhood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5970959"/>
                  </a:ext>
                </a:extLst>
              </a:tr>
              <a:tr h="18766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North West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Woodberry Wetlands Neighbourhood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277754"/>
                  </a:ext>
                </a:extLst>
              </a:tr>
              <a:tr h="18766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North West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Clissold Park Neighbourhood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9315320"/>
                  </a:ext>
                </a:extLst>
              </a:tr>
            </a:tbl>
          </a:graphicData>
        </a:graphic>
      </p:graphicFrame>
    </p:spTree>
    <p:extLst>
      <p:ext uri="{BB962C8B-B14F-4D97-AF65-F5344CB8AC3E}">
        <p14:creationId xmlns:p14="http://schemas.microsoft.com/office/powerpoint/2010/main" val="250305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512FAE0-BCC8-4E2E-A8E6-8528D412D08C}"/>
              </a:ext>
            </a:extLst>
          </p:cNvPr>
          <p:cNvSpPr>
            <a:spLocks noGrp="1"/>
          </p:cNvSpPr>
          <p:nvPr>
            <p:ph type="title"/>
          </p:nvPr>
        </p:nvSpPr>
        <p:spPr>
          <a:xfrm>
            <a:off x="1259893" y="3101093"/>
            <a:ext cx="2454052" cy="3029344"/>
          </a:xfrm>
        </p:spPr>
        <p:txBody>
          <a:bodyPr>
            <a:normAutofit/>
          </a:bodyPr>
          <a:lstStyle/>
          <a:p>
            <a:r>
              <a:rPr lang="en-GB" sz="3200">
                <a:solidFill>
                  <a:schemeClr val="bg1"/>
                </a:solidFill>
              </a:rPr>
              <a:t>Drivers</a:t>
            </a:r>
          </a:p>
        </p:txBody>
      </p:sp>
      <p:sp>
        <p:nvSpPr>
          <p:cNvPr id="19"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0" name="Rectangle 13">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E86F42D6-0C7E-4574-9D8D-12D1728B3EF4}"/>
              </a:ext>
            </a:extLst>
          </p:cNvPr>
          <p:cNvGraphicFramePr>
            <a:graphicFrameLocks noGrp="1"/>
          </p:cNvGraphicFramePr>
          <p:nvPr>
            <p:ph idx="1"/>
            <p:extLst>
              <p:ext uri="{D42A27DB-BD31-4B8C-83A1-F6EECF244321}">
                <p14:modId xmlns:p14="http://schemas.microsoft.com/office/powerpoint/2010/main" val="382101747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35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xmlns="" id="{175CD74B-9CE8-4F20-A3E4-A22A7F0360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2F61CF2-8E10-4C29-9C0D-C20CF1E0522D}"/>
              </a:ext>
            </a:extLst>
          </p:cNvPr>
          <p:cNvSpPr>
            <a:spLocks noGrp="1"/>
          </p:cNvSpPr>
          <p:nvPr>
            <p:ph type="title"/>
          </p:nvPr>
        </p:nvSpPr>
        <p:spPr>
          <a:xfrm>
            <a:off x="1794897" y="624110"/>
            <a:ext cx="9712998" cy="1280890"/>
          </a:xfrm>
        </p:spPr>
        <p:txBody>
          <a:bodyPr>
            <a:normAutofit/>
          </a:bodyPr>
          <a:lstStyle/>
          <a:p>
            <a:r>
              <a:rPr lang="en-GB"/>
              <a:t>VCS pilot in a nutshell</a:t>
            </a:r>
            <a:endParaRPr lang="en-GB" dirty="0"/>
          </a:p>
        </p:txBody>
      </p:sp>
      <p:sp>
        <p:nvSpPr>
          <p:cNvPr id="18" name="Rectangle 12">
            <a:extLst>
              <a:ext uri="{FF2B5EF4-FFF2-40B4-BE49-F238E27FC236}">
                <a16:creationId xmlns:a16="http://schemas.microsoft.com/office/drawing/2014/main" xmlns="" id="{99C44665-BECF-4482-A00C-E4BE2A87DC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11">
            <a:extLst>
              <a:ext uri="{FF2B5EF4-FFF2-40B4-BE49-F238E27FC236}">
                <a16:creationId xmlns:a16="http://schemas.microsoft.com/office/drawing/2014/main" xmlns="" id="{20398C1D-D011-4BA8-AC81-E829677B8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6" name="Content Placeholder 5">
            <a:extLst>
              <a:ext uri="{FF2B5EF4-FFF2-40B4-BE49-F238E27FC236}">
                <a16:creationId xmlns:a16="http://schemas.microsoft.com/office/drawing/2014/main" xmlns="" id="{DCA10DE6-B327-44BD-BD64-E2859E9D185A}"/>
              </a:ext>
            </a:extLst>
          </p:cNvPr>
          <p:cNvGraphicFramePr>
            <a:graphicFrameLocks noGrp="1"/>
          </p:cNvGraphicFramePr>
          <p:nvPr>
            <p:ph idx="1"/>
            <p:extLst>
              <p:ext uri="{D42A27DB-BD31-4B8C-83A1-F6EECF244321}">
                <p14:modId xmlns:p14="http://schemas.microsoft.com/office/powerpoint/2010/main" val="226470338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392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A40A7-DA54-42A7-8DB9-C19ABBE3DF5B}"/>
              </a:ext>
            </a:extLst>
          </p:cNvPr>
          <p:cNvSpPr>
            <a:spLocks noGrp="1"/>
          </p:cNvSpPr>
          <p:nvPr>
            <p:ph type="title"/>
          </p:nvPr>
        </p:nvSpPr>
        <p:spPr/>
        <p:txBody>
          <a:bodyPr/>
          <a:lstStyle/>
          <a:p>
            <a:r>
              <a:rPr lang="en-GB" dirty="0"/>
              <a:t>Activities</a:t>
            </a:r>
          </a:p>
        </p:txBody>
      </p:sp>
      <p:sp>
        <p:nvSpPr>
          <p:cNvPr id="3" name="Content Placeholder 2">
            <a:extLst>
              <a:ext uri="{FF2B5EF4-FFF2-40B4-BE49-F238E27FC236}">
                <a16:creationId xmlns:a16="http://schemas.microsoft.com/office/drawing/2014/main" xmlns="" id="{A176B5A8-3C8E-46AC-B6D1-F3AD9C179D65}"/>
              </a:ext>
            </a:extLst>
          </p:cNvPr>
          <p:cNvSpPr>
            <a:spLocks noGrp="1"/>
          </p:cNvSpPr>
          <p:nvPr>
            <p:ph idx="1"/>
          </p:nvPr>
        </p:nvSpPr>
        <p:spPr/>
        <p:txBody>
          <a:bodyPr>
            <a:normAutofit fontScale="92500" lnSpcReduction="20000"/>
          </a:bodyPr>
          <a:lstStyle/>
          <a:p>
            <a:r>
              <a:rPr lang="en-GB" dirty="0"/>
              <a:t>Map advice / daily living skills support provision across the - including capacity and waiting lists,  with a micro focus on two neighbourhoods: Well Street Common and Clissold Park. Focus on  needs of complex clients (Pro-Active care list, MDT, Wellbeing Network, Social Prescribing, local partnership)</a:t>
            </a:r>
          </a:p>
          <a:p>
            <a:r>
              <a:rPr lang="en-GB" dirty="0"/>
              <a:t>Co-produce a common competency framework needed from advice service/ daily living support  </a:t>
            </a:r>
          </a:p>
          <a:p>
            <a:endParaRPr lang="en-GB" dirty="0"/>
          </a:p>
          <a:p>
            <a:r>
              <a:rPr lang="en-GB" dirty="0"/>
              <a:t>Creation of Neighbourhood partnership</a:t>
            </a:r>
          </a:p>
          <a:p>
            <a:r>
              <a:rPr lang="en-GB" dirty="0"/>
              <a:t>Identification of lead VCS organisation</a:t>
            </a:r>
          </a:p>
          <a:p>
            <a:endParaRPr lang="en-GB" dirty="0"/>
          </a:p>
          <a:p>
            <a:r>
              <a:rPr lang="en-GB" dirty="0"/>
              <a:t>Training of local VCS organisations in peer support, signposting, working in neighbourhood structures</a:t>
            </a:r>
          </a:p>
          <a:p>
            <a:r>
              <a:rPr lang="en-US" dirty="0"/>
              <a:t>Matched fundraising to support </a:t>
            </a:r>
            <a:r>
              <a:rPr lang="en-US" dirty="0" err="1"/>
              <a:t>sustainbility</a:t>
            </a:r>
            <a:endParaRPr lang="en-GB" dirty="0"/>
          </a:p>
          <a:p>
            <a:endParaRPr lang="en-GB" dirty="0"/>
          </a:p>
        </p:txBody>
      </p:sp>
    </p:spTree>
    <p:extLst>
      <p:ext uri="{BB962C8B-B14F-4D97-AF65-F5344CB8AC3E}">
        <p14:creationId xmlns:p14="http://schemas.microsoft.com/office/powerpoint/2010/main" val="46718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86966-5EBA-4A45-9C6A-EC83CEC5347B}"/>
              </a:ext>
            </a:extLst>
          </p:cNvPr>
          <p:cNvSpPr>
            <a:spLocks noGrp="1"/>
          </p:cNvSpPr>
          <p:nvPr>
            <p:ph type="title"/>
          </p:nvPr>
        </p:nvSpPr>
        <p:spPr/>
        <p:txBody>
          <a:bodyPr/>
          <a:lstStyle/>
          <a:p>
            <a:r>
              <a:rPr lang="en-GB" dirty="0"/>
              <a:t>Key aligned pilots </a:t>
            </a:r>
          </a:p>
        </p:txBody>
      </p:sp>
      <p:sp>
        <p:nvSpPr>
          <p:cNvPr id="3" name="Content Placeholder 2">
            <a:extLst>
              <a:ext uri="{FF2B5EF4-FFF2-40B4-BE49-F238E27FC236}">
                <a16:creationId xmlns:a16="http://schemas.microsoft.com/office/drawing/2014/main" xmlns="" id="{0E7B9224-3399-4DBB-9D9F-460FDAF4E7A7}"/>
              </a:ext>
            </a:extLst>
          </p:cNvPr>
          <p:cNvSpPr>
            <a:spLocks noGrp="1"/>
          </p:cNvSpPr>
          <p:nvPr>
            <p:ph idx="1"/>
          </p:nvPr>
        </p:nvSpPr>
        <p:spPr/>
        <p:txBody>
          <a:bodyPr/>
          <a:lstStyle/>
          <a:p>
            <a:r>
              <a:rPr lang="en-GB" dirty="0"/>
              <a:t>Well Street Common VCSE led Pilot - focus on social determinants of health </a:t>
            </a:r>
          </a:p>
          <a:p>
            <a:r>
              <a:rPr lang="en-GB" dirty="0"/>
              <a:t>GP Confederation priorities in Clissold Park Neighbourhoods – Citizen’s advice</a:t>
            </a:r>
          </a:p>
          <a:p>
            <a:r>
              <a:rPr lang="en-GB" dirty="0"/>
              <a:t>Care Navigation Pilot  -potential for cross sector training in key competencies such as whole systems thinking; motivational interviewing; navigation/ assisted referrals </a:t>
            </a:r>
          </a:p>
        </p:txBody>
      </p:sp>
    </p:spTree>
    <p:extLst>
      <p:ext uri="{BB962C8B-B14F-4D97-AF65-F5344CB8AC3E}">
        <p14:creationId xmlns:p14="http://schemas.microsoft.com/office/powerpoint/2010/main" val="201373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645106"/>
            <a:ext cx="5122652" cy="1259894"/>
          </a:xfrm>
        </p:spPr>
        <p:txBody>
          <a:bodyPr>
            <a:normAutofit/>
          </a:bodyPr>
          <a:lstStyle/>
          <a:p>
            <a:r>
              <a:rPr lang="en-GB" b="1" dirty="0"/>
              <a:t>Voluntary Sector in Hackney </a:t>
            </a:r>
          </a:p>
        </p:txBody>
      </p:sp>
      <p:sp>
        <p:nvSpPr>
          <p:cNvPr id="12" name="Rectangle 11">
            <a:extLst>
              <a:ext uri="{FF2B5EF4-FFF2-40B4-BE49-F238E27FC236}">
                <a16:creationId xmlns:a16="http://schemas.microsoft.com/office/drawing/2014/main" xmlns=""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9225" y="2133600"/>
            <a:ext cx="5122652" cy="3759253"/>
          </a:xfrm>
        </p:spPr>
        <p:txBody>
          <a:bodyPr>
            <a:normAutofit/>
          </a:bodyPr>
          <a:lstStyle/>
          <a:p>
            <a:pPr marL="0" indent="0">
              <a:lnSpc>
                <a:spcPct val="90000"/>
              </a:lnSpc>
              <a:buNone/>
            </a:pPr>
            <a:endParaRPr lang="en-GB" dirty="0"/>
          </a:p>
          <a:p>
            <a:pPr lvl="1">
              <a:lnSpc>
                <a:spcPct val="90000"/>
              </a:lnSpc>
            </a:pPr>
            <a:r>
              <a:rPr lang="en-GB" dirty="0"/>
              <a:t> health and social care organisations</a:t>
            </a:r>
          </a:p>
          <a:p>
            <a:pPr lvl="1">
              <a:lnSpc>
                <a:spcPct val="90000"/>
              </a:lnSpc>
            </a:pPr>
            <a:r>
              <a:rPr lang="en-GB" dirty="0"/>
              <a:t>the advice sector </a:t>
            </a:r>
          </a:p>
          <a:p>
            <a:pPr lvl="1">
              <a:lnSpc>
                <a:spcPct val="90000"/>
              </a:lnSpc>
            </a:pPr>
            <a:r>
              <a:rPr lang="en-GB" dirty="0"/>
              <a:t>children and young people</a:t>
            </a:r>
          </a:p>
          <a:p>
            <a:pPr lvl="1">
              <a:lnSpc>
                <a:spcPct val="90000"/>
              </a:lnSpc>
            </a:pPr>
            <a:r>
              <a:rPr lang="en-GB" dirty="0"/>
              <a:t>the arts and cultural sector </a:t>
            </a:r>
          </a:p>
          <a:p>
            <a:pPr lvl="1">
              <a:lnSpc>
                <a:spcPct val="90000"/>
              </a:lnSpc>
            </a:pPr>
            <a:r>
              <a:rPr lang="en-GB" dirty="0"/>
              <a:t>grass roots community action </a:t>
            </a:r>
          </a:p>
          <a:p>
            <a:pPr marL="457200" lvl="1" indent="0">
              <a:lnSpc>
                <a:spcPct val="90000"/>
              </a:lnSpc>
              <a:buNone/>
            </a:pPr>
            <a:r>
              <a:rPr lang="en-GB" dirty="0"/>
              <a:t> </a:t>
            </a:r>
          </a:p>
          <a:p>
            <a:pPr marL="457200" lvl="1" indent="0">
              <a:lnSpc>
                <a:spcPct val="90000"/>
              </a:lnSpc>
              <a:buNone/>
            </a:pPr>
            <a:r>
              <a:rPr lang="en-GB" dirty="0"/>
              <a:t>works to address the  </a:t>
            </a:r>
            <a:r>
              <a:rPr lang="en-GB" b="1" dirty="0"/>
              <a:t>socio-economic</a:t>
            </a:r>
            <a:r>
              <a:rPr lang="en-GB" dirty="0"/>
              <a:t> factors that affect people’s health and ability to participate in </a:t>
            </a:r>
            <a:r>
              <a:rPr lang="en-GB" b="1" dirty="0"/>
              <a:t>community</a:t>
            </a:r>
            <a:r>
              <a:rPr lang="en-GB" dirty="0"/>
              <a:t> life </a:t>
            </a:r>
          </a:p>
          <a:p>
            <a:pPr>
              <a:lnSpc>
                <a:spcPct val="90000"/>
              </a:lnSpc>
            </a:pPr>
            <a:endParaRPr lang="en-GB" dirty="0"/>
          </a:p>
        </p:txBody>
      </p:sp>
      <p:pic>
        <p:nvPicPr>
          <p:cNvPr id="7" name="Graphic 6" descr="Group">
            <a:extLst>
              <a:ext uri="{FF2B5EF4-FFF2-40B4-BE49-F238E27FC236}">
                <a16:creationId xmlns:a16="http://schemas.microsoft.com/office/drawing/2014/main" xmlns="" id="{EE886792-663C-4F56-8D19-EE772F8BD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93856" y="645106"/>
            <a:ext cx="5247747" cy="5247747"/>
          </a:xfrm>
          <a:prstGeom prst="rect">
            <a:avLst/>
          </a:prstGeom>
        </p:spPr>
      </p:pic>
      <p:sp>
        <p:nvSpPr>
          <p:cNvPr id="14" name="Freeform 12">
            <a:extLst>
              <a:ext uri="{FF2B5EF4-FFF2-40B4-BE49-F238E27FC236}">
                <a16:creationId xmlns:a16="http://schemas.microsoft.com/office/drawing/2014/main" xmlns=""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825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BC5349-4CE2-4BBA-BB03-0BBBBAF15797}"/>
              </a:ext>
            </a:extLst>
          </p:cNvPr>
          <p:cNvSpPr>
            <a:spLocks noGrp="1"/>
          </p:cNvSpPr>
          <p:nvPr>
            <p:ph type="title"/>
          </p:nvPr>
        </p:nvSpPr>
        <p:spPr>
          <a:xfrm>
            <a:off x="1259893" y="3101093"/>
            <a:ext cx="2454052" cy="3029344"/>
          </a:xfrm>
        </p:spPr>
        <p:txBody>
          <a:bodyPr>
            <a:normAutofit/>
          </a:bodyPr>
          <a:lstStyle/>
          <a:p>
            <a:r>
              <a:rPr lang="en-GB" sz="3200">
                <a:solidFill>
                  <a:schemeClr val="bg1"/>
                </a:solidFill>
              </a:rPr>
              <a:t>Outcomes</a:t>
            </a:r>
          </a:p>
        </p:txBody>
      </p:sp>
      <p:sp>
        <p:nvSpPr>
          <p:cNvPr id="12"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DB2DF5DE-AD55-4F92-B7F5-12EEAD138AA0}"/>
              </a:ext>
            </a:extLst>
          </p:cNvPr>
          <p:cNvGraphicFramePr>
            <a:graphicFrameLocks noGrp="1"/>
          </p:cNvGraphicFramePr>
          <p:nvPr>
            <p:ph idx="1"/>
            <p:extLst>
              <p:ext uri="{D42A27DB-BD31-4B8C-83A1-F6EECF244321}">
                <p14:modId xmlns:p14="http://schemas.microsoft.com/office/powerpoint/2010/main" val="126671199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41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0C6FA-6282-4FE4-B77E-DD2AB34EA64D}"/>
              </a:ext>
            </a:extLst>
          </p:cNvPr>
          <p:cNvSpPr>
            <a:spLocks noGrp="1"/>
          </p:cNvSpPr>
          <p:nvPr>
            <p:ph type="title"/>
          </p:nvPr>
        </p:nvSpPr>
        <p:spPr/>
        <p:txBody>
          <a:bodyPr/>
          <a:lstStyle/>
          <a:p>
            <a:r>
              <a:rPr lang="en-US" dirty="0"/>
              <a:t>Next steps January-March</a:t>
            </a:r>
            <a:endParaRPr lang="en-GB" dirty="0"/>
          </a:p>
        </p:txBody>
      </p:sp>
      <p:sp>
        <p:nvSpPr>
          <p:cNvPr id="3" name="Content Placeholder 2">
            <a:extLst>
              <a:ext uri="{FF2B5EF4-FFF2-40B4-BE49-F238E27FC236}">
                <a16:creationId xmlns:a16="http://schemas.microsoft.com/office/drawing/2014/main" xmlns="" id="{958A81D4-8611-465D-B7AB-C168E1A5C4BC}"/>
              </a:ext>
            </a:extLst>
          </p:cNvPr>
          <p:cNvSpPr>
            <a:spLocks noGrp="1"/>
          </p:cNvSpPr>
          <p:nvPr>
            <p:ph idx="1"/>
          </p:nvPr>
        </p:nvSpPr>
        <p:spPr/>
        <p:txBody>
          <a:bodyPr/>
          <a:lstStyle/>
          <a:p>
            <a:r>
              <a:rPr lang="en-US" dirty="0"/>
              <a:t>Evaluation framework – to be finalized following the January workshop</a:t>
            </a:r>
          </a:p>
          <a:p>
            <a:r>
              <a:rPr lang="en-US" dirty="0"/>
              <a:t>Recruitments</a:t>
            </a:r>
          </a:p>
          <a:p>
            <a:r>
              <a:rPr lang="en-US" dirty="0"/>
              <a:t>Engagement  and preparation meetings with Well Street Common VCSE </a:t>
            </a:r>
            <a:r>
              <a:rPr lang="en-US" dirty="0" err="1"/>
              <a:t>organisations</a:t>
            </a:r>
            <a:endParaRPr lang="en-US" dirty="0"/>
          </a:p>
          <a:p>
            <a:r>
              <a:rPr lang="en-US" dirty="0"/>
              <a:t>Engagement and preparation meetings with GP clinical leads</a:t>
            </a:r>
          </a:p>
          <a:p>
            <a:r>
              <a:rPr lang="en-US" dirty="0"/>
              <a:t>Coordination with other pilots</a:t>
            </a:r>
          </a:p>
          <a:p>
            <a:endParaRPr lang="en-GB" dirty="0"/>
          </a:p>
        </p:txBody>
      </p:sp>
    </p:spTree>
    <p:extLst>
      <p:ext uri="{BB962C8B-B14F-4D97-AF65-F5344CB8AC3E}">
        <p14:creationId xmlns:p14="http://schemas.microsoft.com/office/powerpoint/2010/main" val="270679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GB" sz="3200" b="1">
                <a:solidFill>
                  <a:schemeClr val="bg1"/>
                </a:solidFill>
              </a:rPr>
              <a:t>Voluntary Sector in Hackney </a:t>
            </a:r>
          </a:p>
        </p:txBody>
      </p:sp>
      <p:sp>
        <p:nvSpPr>
          <p:cNvPr id="12"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07A276EE-41B3-40D5-847B-D637F7AB9814}"/>
              </a:ext>
            </a:extLst>
          </p:cNvPr>
          <p:cNvGraphicFramePr>
            <a:graphicFrameLocks noGrp="1"/>
          </p:cNvGraphicFramePr>
          <p:nvPr>
            <p:ph idx="1"/>
            <p:extLst>
              <p:ext uri="{D42A27DB-BD31-4B8C-83A1-F6EECF244321}">
                <p14:modId xmlns:p14="http://schemas.microsoft.com/office/powerpoint/2010/main" val="96534681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941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9" name="Rectangle 71">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300" b="1"/>
              <a:t>Voluntary Sector Contribution to Integrated Care System</a:t>
            </a:r>
          </a:p>
        </p:txBody>
      </p:sp>
      <p:sp>
        <p:nvSpPr>
          <p:cNvPr id="4" name="TextBox 3"/>
          <p:cNvSpPr txBox="1"/>
          <p:nvPr/>
        </p:nvSpPr>
        <p:spPr>
          <a:xfrm>
            <a:off x="649225" y="2133600"/>
            <a:ext cx="3650278" cy="3759253"/>
          </a:xfrm>
          <a:prstGeom prst="rect">
            <a:avLst/>
          </a:prstGeom>
        </p:spPr>
        <p:txBody>
          <a:bodyPr vert="horz" lIns="91440" tIns="45720" rIns="91440" bIns="45720" rtlCol="0">
            <a:normAutofit/>
          </a:bodyPr>
          <a:lstStyle/>
          <a:p>
            <a:pPr>
              <a:spcBef>
                <a:spcPts val="1000"/>
              </a:spcBef>
              <a:buClr>
                <a:schemeClr val="accent1"/>
              </a:buClr>
            </a:pPr>
            <a:r>
              <a:rPr lang="en-US" dirty="0">
                <a:solidFill>
                  <a:schemeClr val="tx1">
                    <a:lumMod val="75000"/>
                    <a:lumOff val="25000"/>
                  </a:schemeClr>
                </a:solidFill>
              </a:rPr>
              <a:t>Body of evidence on Community </a:t>
            </a:r>
            <a:r>
              <a:rPr lang="en-US" dirty="0" err="1">
                <a:solidFill>
                  <a:schemeClr val="tx1">
                    <a:lumMod val="75000"/>
                    <a:lumOff val="25000"/>
                  </a:schemeClr>
                </a:solidFill>
              </a:rPr>
              <a:t>Centred</a:t>
            </a:r>
            <a:r>
              <a:rPr lang="en-US" dirty="0">
                <a:solidFill>
                  <a:schemeClr val="tx1">
                    <a:lumMod val="75000"/>
                    <a:lumOff val="25000"/>
                  </a:schemeClr>
                </a:solidFill>
              </a:rPr>
              <a:t> and Asset Based approaches to health positively address:</a:t>
            </a:r>
          </a:p>
          <a:p>
            <a:pPr>
              <a:spcBef>
                <a:spcPts val="1000"/>
              </a:spcBef>
              <a:buClr>
                <a:schemeClr val="accent1"/>
              </a:buClr>
            </a:pPr>
            <a:endParaRPr lang="en-US" dirty="0">
              <a:solidFill>
                <a:schemeClr val="tx1">
                  <a:lumMod val="75000"/>
                  <a:lumOff val="25000"/>
                </a:schemeClr>
              </a:solidFill>
            </a:endParaRPr>
          </a:p>
          <a:p>
            <a:pPr>
              <a:spcBef>
                <a:spcPts val="1000"/>
              </a:spcBef>
              <a:buClr>
                <a:schemeClr val="accent1"/>
              </a:buClr>
              <a:buFont typeface="Wingdings 3" charset="2"/>
              <a:buChar char=""/>
            </a:pPr>
            <a:r>
              <a:rPr lang="en-US" dirty="0">
                <a:solidFill>
                  <a:schemeClr val="tx1">
                    <a:lumMod val="75000"/>
                    <a:lumOff val="25000"/>
                  </a:schemeClr>
                </a:solidFill>
              </a:rPr>
              <a:t> Wider Determinants of Health  </a:t>
            </a:r>
          </a:p>
          <a:p>
            <a:pPr>
              <a:spcBef>
                <a:spcPts val="1000"/>
              </a:spcBef>
              <a:buClr>
                <a:schemeClr val="accent1"/>
              </a:buClr>
              <a:buFont typeface="Wingdings 3" charset="2"/>
              <a:buChar char=""/>
            </a:pPr>
            <a:r>
              <a:rPr lang="en-US" dirty="0">
                <a:solidFill>
                  <a:schemeClr val="tx1">
                    <a:lumMod val="75000"/>
                    <a:lumOff val="25000"/>
                  </a:schemeClr>
                </a:solidFill>
              </a:rPr>
              <a:t>Health Inequalities</a:t>
            </a:r>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337" r="27939" b="1"/>
          <a:stretch/>
        </p:blipFill>
        <p:spPr bwMode="auto">
          <a:xfrm>
            <a:off x="4619543" y="10"/>
            <a:ext cx="7572457"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3515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p>
            <a:r>
              <a:rPr lang="en-GB" b="1"/>
              <a:t>Community organisations in Hackney </a:t>
            </a:r>
            <a:endParaRPr lang="en-GB"/>
          </a:p>
        </p:txBody>
      </p:sp>
      <p:sp>
        <p:nvSpPr>
          <p:cNvPr id="3" name="Content Placeholder 2">
            <a:extLst>
              <a:ext uri="{FF2B5EF4-FFF2-40B4-BE49-F238E27FC236}">
                <a16:creationId xmlns:a16="http://schemas.microsoft.com/office/drawing/2014/main" xmlns="" id="{7A919358-FBA2-4609-920D-E0EF438C434C}"/>
              </a:ext>
            </a:extLst>
          </p:cNvPr>
          <p:cNvSpPr>
            <a:spLocks noGrp="1"/>
          </p:cNvSpPr>
          <p:nvPr>
            <p:ph idx="1"/>
          </p:nvPr>
        </p:nvSpPr>
        <p:spPr>
          <a:xfrm>
            <a:off x="2589212" y="2125362"/>
            <a:ext cx="5835121" cy="3785860"/>
          </a:xfrm>
        </p:spPr>
        <p:txBody>
          <a:bodyPr>
            <a:normAutofit/>
          </a:bodyPr>
          <a:lstStyle/>
          <a:p>
            <a:pPr lvl="0"/>
            <a:r>
              <a:rPr lang="en-GB" sz="1700"/>
              <a:t>Communities of </a:t>
            </a:r>
            <a:r>
              <a:rPr lang="en-GB" sz="1700" b="1"/>
              <a:t>interest</a:t>
            </a:r>
            <a:r>
              <a:rPr lang="en-GB" sz="1700"/>
              <a:t> i.e. parents groups; older peoples informal groups; </a:t>
            </a:r>
          </a:p>
          <a:p>
            <a:pPr lvl="0"/>
            <a:endParaRPr lang="en-GB" sz="1700"/>
          </a:p>
          <a:p>
            <a:pPr lvl="0"/>
            <a:endParaRPr lang="en-GB" sz="1700"/>
          </a:p>
          <a:p>
            <a:pPr lvl="0"/>
            <a:r>
              <a:rPr lang="en-GB" sz="1700"/>
              <a:t>Communities of </a:t>
            </a:r>
            <a:r>
              <a:rPr lang="en-GB" sz="1700" b="1"/>
              <a:t>geography</a:t>
            </a:r>
            <a:r>
              <a:rPr lang="en-GB" sz="1700"/>
              <a:t>: Tenants &amp; Residents Associations; estate based community gardens;</a:t>
            </a:r>
          </a:p>
          <a:p>
            <a:pPr lvl="0"/>
            <a:endParaRPr lang="en-GB" sz="1700"/>
          </a:p>
          <a:p>
            <a:pPr lvl="0"/>
            <a:endParaRPr lang="en-GB" sz="1700"/>
          </a:p>
          <a:p>
            <a:pPr lvl="0"/>
            <a:r>
              <a:rPr lang="en-GB" sz="1700"/>
              <a:t>Communities of </a:t>
            </a:r>
            <a:r>
              <a:rPr lang="en-GB" sz="1700" b="1"/>
              <a:t>ethnicity</a:t>
            </a:r>
            <a:r>
              <a:rPr lang="en-GB" sz="1700"/>
              <a:t>: BAMER led organisations: ie Turkish organisations; Vietnamese organisations;  </a:t>
            </a:r>
          </a:p>
          <a:p>
            <a:endParaRPr lang="en-GB" sz="1700"/>
          </a:p>
        </p:txBody>
      </p:sp>
      <p:pic>
        <p:nvPicPr>
          <p:cNvPr id="47" name="Graphic 46" descr="Team">
            <a:extLst>
              <a:ext uri="{FF2B5EF4-FFF2-40B4-BE49-F238E27FC236}">
                <a16:creationId xmlns:a16="http://schemas.microsoft.com/office/drawing/2014/main" xmlns="" id="{B8F223FC-9172-497F-ABF2-97D5E3A4F5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631452" y="2561913"/>
            <a:ext cx="2873159" cy="2873159"/>
          </a:xfrm>
          <a:prstGeom prst="rect">
            <a:avLst/>
          </a:prstGeom>
        </p:spPr>
      </p:pic>
    </p:spTree>
    <p:extLst>
      <p:ext uri="{BB962C8B-B14F-4D97-AF65-F5344CB8AC3E}">
        <p14:creationId xmlns:p14="http://schemas.microsoft.com/office/powerpoint/2010/main" val="75712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GB" sz="3000" b="1">
                <a:solidFill>
                  <a:schemeClr val="bg1"/>
                </a:solidFill>
              </a:rPr>
              <a:t>Community sector in the Integrated Care System</a:t>
            </a:r>
            <a:endParaRPr lang="en-GB" sz="3000">
              <a:solidFill>
                <a:schemeClr val="bg1"/>
              </a:solidFill>
            </a:endParaRPr>
          </a:p>
        </p:txBody>
      </p:sp>
      <p:sp>
        <p:nvSpPr>
          <p:cNvPr id="12" name="Freeform 11">
            <a:extLst>
              <a:ext uri="{FF2B5EF4-FFF2-40B4-BE49-F238E27FC236}">
                <a16:creationId xmlns:a16="http://schemas.microsoft.com/office/drawing/2014/main" xmlns=""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xmlns=""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E2F9C84C-18E5-47B8-B0C8-41ADD5498A3C}"/>
              </a:ext>
            </a:extLst>
          </p:cNvPr>
          <p:cNvGraphicFramePr>
            <a:graphicFrameLocks noGrp="1"/>
          </p:cNvGraphicFramePr>
          <p:nvPr>
            <p:ph idx="1"/>
            <p:extLst>
              <p:ext uri="{D42A27DB-BD31-4B8C-83A1-F6EECF244321}">
                <p14:modId xmlns:p14="http://schemas.microsoft.com/office/powerpoint/2010/main" val="359734117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75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 sector in the Integrated Care System</a:t>
            </a:r>
            <a:endParaRPr lang="en-GB"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8370" y="1972962"/>
            <a:ext cx="7136695" cy="3778250"/>
          </a:xfrm>
          <a:prstGeom prst="rect">
            <a:avLst/>
          </a:prstGeom>
          <a:noFill/>
          <a:ln>
            <a:solidFill>
              <a:schemeClr val="tx1"/>
            </a:solidFill>
          </a:ln>
        </p:spPr>
      </p:pic>
      <p:sp>
        <p:nvSpPr>
          <p:cNvPr id="6" name="Rectangle 5"/>
          <p:cNvSpPr/>
          <p:nvPr/>
        </p:nvSpPr>
        <p:spPr>
          <a:xfrm>
            <a:off x="2850291" y="5855328"/>
            <a:ext cx="6096000" cy="215444"/>
          </a:xfrm>
          <a:prstGeom prst="rect">
            <a:avLst/>
          </a:prstGeom>
        </p:spPr>
        <p:txBody>
          <a:bodyPr>
            <a:spAutoFit/>
          </a:bodyPr>
          <a:lstStyle/>
          <a:p>
            <a:r>
              <a:rPr lang="en-GB" sz="800" dirty="0"/>
              <a:t>Source ( Dr Brian Fisher Chair NHS alliance and Dr Gabriel </a:t>
            </a:r>
            <a:r>
              <a:rPr lang="en-GB" sz="800" dirty="0" err="1"/>
              <a:t>Chanan</a:t>
            </a:r>
            <a:r>
              <a:rPr lang="en-GB" sz="800" dirty="0"/>
              <a:t> – Health Empowerment Leverage project) </a:t>
            </a:r>
          </a:p>
        </p:txBody>
      </p:sp>
    </p:spTree>
    <p:extLst>
      <p:ext uri="{BB962C8B-B14F-4D97-AF65-F5344CB8AC3E}">
        <p14:creationId xmlns:p14="http://schemas.microsoft.com/office/powerpoint/2010/main" val="382058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3062" y="624110"/>
            <a:ext cx="8131550" cy="1280890"/>
          </a:xfrm>
        </p:spPr>
        <p:txBody>
          <a:bodyPr>
            <a:normAutofit/>
          </a:bodyPr>
          <a:lstStyle/>
          <a:p>
            <a:r>
              <a:rPr lang="en-GB" b="1" dirty="0"/>
              <a:t>Examples of work with the Community Sector</a:t>
            </a:r>
            <a:endParaRPr lang="en-GB" dirty="0"/>
          </a:p>
        </p:txBody>
      </p:sp>
      <p:sp>
        <p:nvSpPr>
          <p:cNvPr id="10" name="Rectangle 9">
            <a:extLst>
              <a:ext uri="{FF2B5EF4-FFF2-40B4-BE49-F238E27FC236}">
                <a16:creationId xmlns:a16="http://schemas.microsoft.com/office/drawing/2014/main" xmlns=""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xmlns=""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xmlns=""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xmlns=""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xmlns=""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xmlns=""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xmlns=""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xmlns=""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xmlns=""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xmlns=""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xmlns=""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xmlns=""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xmlns=""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xmlns=""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xmlns=""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xmlns=""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xmlns=""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xmlns=""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xmlns=""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xmlns=""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xmlns=""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xmlns=""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xmlns=""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xmlns=""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xmlns=""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xmlns=""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xmlns=""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2133600"/>
            <a:ext cx="8131550" cy="3777622"/>
          </a:xfrm>
        </p:spPr>
        <p:txBody>
          <a:bodyPr>
            <a:normAutofit/>
          </a:bodyPr>
          <a:lstStyle/>
          <a:p>
            <a:pPr lvl="0">
              <a:lnSpc>
                <a:spcPct val="90000"/>
              </a:lnSpc>
            </a:pPr>
            <a:r>
              <a:rPr lang="en-GB" sz="1500" b="1" dirty="0"/>
              <a:t>Bowel Cancer Screening Promotion</a:t>
            </a:r>
            <a:r>
              <a:rPr lang="en-GB" sz="1500" dirty="0"/>
              <a:t> – funded via the Healthier Hackney &amp; City fund this project is testing if community led culturally specific interventions, working in partnership with GP’s, lead to an uptake in Bowel Cancer screenings </a:t>
            </a:r>
          </a:p>
          <a:p>
            <a:pPr lvl="0">
              <a:lnSpc>
                <a:spcPct val="90000"/>
              </a:lnSpc>
            </a:pPr>
            <a:endParaRPr lang="en-GB" sz="1500" dirty="0"/>
          </a:p>
          <a:p>
            <a:pPr lvl="0">
              <a:lnSpc>
                <a:spcPct val="90000"/>
              </a:lnSpc>
            </a:pPr>
            <a:r>
              <a:rPr lang="en-GB" sz="1500" b="1" dirty="0"/>
              <a:t>Information and Signposting </a:t>
            </a:r>
            <a:r>
              <a:rPr lang="en-GB" sz="1500" dirty="0"/>
              <a:t>– Funded by the CCG this project is working to support residents furthest from services to access them, through training and funding 6 BAMER community organisations in partnership with Doctors of the World to give accurate signposting to people in need of health support and support those having difficulty registering with a GP or accessing healthcare due to immigration status.  This programme reaches over 1000 people a year.</a:t>
            </a:r>
          </a:p>
          <a:p>
            <a:pPr lvl="0">
              <a:lnSpc>
                <a:spcPct val="90000"/>
              </a:lnSpc>
            </a:pPr>
            <a:endParaRPr lang="en-GB" sz="1500" dirty="0"/>
          </a:p>
          <a:p>
            <a:pPr>
              <a:lnSpc>
                <a:spcPct val="90000"/>
              </a:lnSpc>
            </a:pPr>
            <a:r>
              <a:rPr lang="en-GB" sz="1500" dirty="0"/>
              <a:t> </a:t>
            </a:r>
            <a:r>
              <a:rPr lang="en-GB" sz="1500" b="1" dirty="0"/>
              <a:t>Condom Distribution</a:t>
            </a:r>
            <a:r>
              <a:rPr lang="en-GB" sz="1500" dirty="0"/>
              <a:t> – Funded by Public Health – this project is a payment by activity contract to register Hackney’s African residents aged 25 onto the Free Condom Project. This project has engaged and signed up over 850 people per year. </a:t>
            </a:r>
          </a:p>
        </p:txBody>
      </p:sp>
    </p:spTree>
    <p:extLst>
      <p:ext uri="{BB962C8B-B14F-4D97-AF65-F5344CB8AC3E}">
        <p14:creationId xmlns:p14="http://schemas.microsoft.com/office/powerpoint/2010/main" val="193801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xmlns=""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3F991C7-05A2-46A5-9A09-CB92F1F94609}"/>
              </a:ext>
            </a:extLst>
          </p:cNvPr>
          <p:cNvSpPr>
            <a:spLocks noGrp="1"/>
          </p:cNvSpPr>
          <p:nvPr>
            <p:ph type="title"/>
          </p:nvPr>
        </p:nvSpPr>
        <p:spPr>
          <a:xfrm>
            <a:off x="3373062" y="624110"/>
            <a:ext cx="8131550" cy="1280890"/>
          </a:xfrm>
        </p:spPr>
        <p:txBody>
          <a:bodyPr>
            <a:normAutofit/>
          </a:bodyPr>
          <a:lstStyle/>
          <a:p>
            <a:r>
              <a:rPr lang="en-GB" b="1"/>
              <a:t>Examples of work with the Community Sector</a:t>
            </a:r>
            <a:endParaRPr lang="en-GB" dirty="0"/>
          </a:p>
        </p:txBody>
      </p:sp>
      <p:sp>
        <p:nvSpPr>
          <p:cNvPr id="39" name="Rectangle 9">
            <a:extLst>
              <a:ext uri="{FF2B5EF4-FFF2-40B4-BE49-F238E27FC236}">
                <a16:creationId xmlns:a16="http://schemas.microsoft.com/office/drawing/2014/main" xmlns=""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1">
            <a:extLst>
              <a:ext uri="{FF2B5EF4-FFF2-40B4-BE49-F238E27FC236}">
                <a16:creationId xmlns:a16="http://schemas.microsoft.com/office/drawing/2014/main" xmlns=""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xmlns=""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xmlns=""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xmlns=""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xmlns=""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xmlns=""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xmlns=""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xmlns=""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xmlns=""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xmlns=""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xmlns=""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xmlns=""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xmlns=""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xmlns=""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xmlns=""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xmlns=""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xmlns=""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xmlns=""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xmlns=""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xmlns=""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xmlns=""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xmlns=""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xmlns=""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xmlns=""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xmlns=""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xmlns=""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xmlns=""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xmlns="" id="{65A95293-FE32-41E7-BD13-2699B460E1D6}"/>
              </a:ext>
            </a:extLst>
          </p:cNvPr>
          <p:cNvSpPr>
            <a:spLocks noGrp="1"/>
          </p:cNvSpPr>
          <p:nvPr>
            <p:ph idx="1"/>
          </p:nvPr>
        </p:nvSpPr>
        <p:spPr>
          <a:xfrm>
            <a:off x="3373062" y="2133600"/>
            <a:ext cx="8131550" cy="3777622"/>
          </a:xfrm>
        </p:spPr>
        <p:txBody>
          <a:bodyPr>
            <a:normAutofit/>
          </a:bodyPr>
          <a:lstStyle/>
          <a:p>
            <a:pPr>
              <a:lnSpc>
                <a:spcPct val="90000"/>
              </a:lnSpc>
            </a:pPr>
            <a:r>
              <a:rPr lang="en-GB" sz="1400"/>
              <a:t> </a:t>
            </a:r>
            <a:r>
              <a:rPr lang="en-GB" sz="1400" b="1"/>
              <a:t>Peer Support Grants -</a:t>
            </a:r>
            <a:r>
              <a:rPr lang="en-GB" sz="1400"/>
              <a:t>Funded by the CCG this project has funded over 324 Hackney residents with long term health conditions  to receive 12 weeks peer support through community organisations , in their own language or in an area near them </a:t>
            </a:r>
          </a:p>
          <a:p>
            <a:pPr>
              <a:lnSpc>
                <a:spcPct val="90000"/>
              </a:lnSpc>
            </a:pPr>
            <a:endParaRPr lang="en-GB" sz="1400"/>
          </a:p>
          <a:p>
            <a:pPr lvl="0">
              <a:lnSpc>
                <a:spcPct val="90000"/>
              </a:lnSpc>
            </a:pPr>
            <a:r>
              <a:rPr lang="en-GB" sz="1400" b="1"/>
              <a:t>Coordinating and recruiting the training of Youth workers in mental health first aid (60 participants) </a:t>
            </a:r>
            <a:r>
              <a:rPr lang="en-GB" sz="1400"/>
              <a:t>and coordinating four 5 week mental health group supervision sessions for frontline workers in the VCS. </a:t>
            </a:r>
          </a:p>
          <a:p>
            <a:pPr lvl="0">
              <a:lnSpc>
                <a:spcPct val="90000"/>
              </a:lnSpc>
            </a:pPr>
            <a:endParaRPr lang="en-GB" sz="1400"/>
          </a:p>
          <a:p>
            <a:pPr lvl="0">
              <a:lnSpc>
                <a:spcPct val="90000"/>
              </a:lnSpc>
            </a:pPr>
            <a:r>
              <a:rPr lang="en-GB" sz="1400"/>
              <a:t> </a:t>
            </a:r>
            <a:r>
              <a:rPr lang="en-GB" sz="1400" b="1"/>
              <a:t>Providing safeguarding awareness training through a community champion model</a:t>
            </a:r>
            <a:r>
              <a:rPr lang="en-GB" sz="1400"/>
              <a:t> – in partnership with the Adult and Children Safeguarding Boards unfunded</a:t>
            </a:r>
          </a:p>
          <a:p>
            <a:pPr lvl="0">
              <a:lnSpc>
                <a:spcPct val="90000"/>
              </a:lnSpc>
            </a:pPr>
            <a:endParaRPr lang="en-GB" sz="1400"/>
          </a:p>
          <a:p>
            <a:pPr lvl="0">
              <a:lnSpc>
                <a:spcPct val="90000"/>
              </a:lnSpc>
            </a:pPr>
            <a:r>
              <a:rPr lang="en-GB" sz="1400" b="1"/>
              <a:t>Faith Network: </a:t>
            </a:r>
            <a:r>
              <a:rPr lang="en-GB" sz="1400"/>
              <a:t>In partnership with London Borough of Hackney policy team, Hackney CVS has set up an embryonic Faith Network.  This is to work with faith leaders and to offer them training and support in a range of areas such as safeguarding; </a:t>
            </a:r>
          </a:p>
          <a:p>
            <a:pPr>
              <a:lnSpc>
                <a:spcPct val="90000"/>
              </a:lnSpc>
            </a:pPr>
            <a:endParaRPr lang="en-GB" sz="1400"/>
          </a:p>
        </p:txBody>
      </p:sp>
    </p:spTree>
    <p:extLst>
      <p:ext uri="{BB962C8B-B14F-4D97-AF65-F5344CB8AC3E}">
        <p14:creationId xmlns:p14="http://schemas.microsoft.com/office/powerpoint/2010/main" val="191815989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1009</Words>
  <Application>Microsoft Office PowerPoint</Application>
  <PresentationFormat>Custom</PresentationFormat>
  <Paragraphs>146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Wisp</vt:lpstr>
      <vt:lpstr>The Voluntary Sector in the Integrated Care System</vt:lpstr>
      <vt:lpstr>Voluntary Sector in Hackney </vt:lpstr>
      <vt:lpstr>Voluntary Sector in Hackney </vt:lpstr>
      <vt:lpstr>Voluntary Sector Contribution to Integrated Care System</vt:lpstr>
      <vt:lpstr>Community organisations in Hackney </vt:lpstr>
      <vt:lpstr>Community sector in the Integrated Care System</vt:lpstr>
      <vt:lpstr>Community sector in the Integrated Care System</vt:lpstr>
      <vt:lpstr>Examples of work with the Community Sector</vt:lpstr>
      <vt:lpstr>Examples of work with the Community Sector</vt:lpstr>
      <vt:lpstr>Voluntary sector in the Integrated Care System – current enabler work</vt:lpstr>
      <vt:lpstr>VCSE structures in Hackney</vt:lpstr>
      <vt:lpstr>VCSE Transformation Leadership Group </vt:lpstr>
      <vt:lpstr>Governance Review workplan 2019 </vt:lpstr>
      <vt:lpstr>VCS pilot Neighbourhoods 19-20</vt:lpstr>
      <vt:lpstr>The Neighbourhoods</vt:lpstr>
      <vt:lpstr>Drivers</vt:lpstr>
      <vt:lpstr>VCS pilot in a nutshell</vt:lpstr>
      <vt:lpstr>Activities</vt:lpstr>
      <vt:lpstr>Key aligned pilots </vt:lpstr>
      <vt:lpstr>Outcomes</vt:lpstr>
      <vt:lpstr>Next steps January-March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Voluntary Sector in the Integrated Care System</dc:title>
  <dc:creator>Kornilia Givissi</dc:creator>
  <cp:lastModifiedBy>Jackie Brett</cp:lastModifiedBy>
  <cp:revision>3</cp:revision>
  <dcterms:created xsi:type="dcterms:W3CDTF">2019-02-05T15:53:45Z</dcterms:created>
  <dcterms:modified xsi:type="dcterms:W3CDTF">2019-02-14T10:16:52Z</dcterms:modified>
</cp:coreProperties>
</file>